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72" r:id="rId4"/>
    <p:sldId id="259" r:id="rId5"/>
    <p:sldId id="27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68" r:id="rId15"/>
    <p:sldId id="271" r:id="rId16"/>
    <p:sldId id="270" r:id="rId17"/>
    <p:sldId id="274" r:id="rId18"/>
    <p:sldId id="275" r:id="rId19"/>
    <p:sldId id="277" r:id="rId20"/>
    <p:sldId id="276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90" r:id="rId31"/>
    <p:sldId id="291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9" d="100"/>
          <a:sy n="79" d="100"/>
        </p:scale>
        <p:origin x="420" y="-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08FFF-687C-42D7-9221-24CCD8F0005B}" type="datetimeFigureOut">
              <a:rPr lang="de-DE" smtClean="0"/>
              <a:t>10.11.2015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D562D-1635-4C08-88B7-A62E322A19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53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D562D-1635-4C08-88B7-A62E322A19A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2562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68401353-E3EB-4B82-9E00-EFEB4AA7E8F3}" type="datetime1">
              <a:rPr lang="en-US" smtClean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2BAA-3256-4EFA-AC56-BE814AE4CF08}" type="datetime1">
              <a:rPr lang="en-US" smtClean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74CC-CA5C-4364-8DE4-E28FACDB35A0}" type="datetime1">
              <a:rPr lang="en-US" smtClean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05C4F-E62C-458F-BEB5-EF41FFA38F06}" type="datetime1">
              <a:rPr lang="en-US" smtClean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FE227-66C1-4A3D-BD0D-B3275A8D1C7B}" type="datetime1">
              <a:rPr lang="en-US" smtClean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218E-47E0-4B41-B292-56C975150E3E}" type="datetime1">
              <a:rPr lang="en-US" smtClean="0"/>
              <a:t>11/10/2015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C92F-0852-45E3-A3B6-AE51417A71E1}" type="datetime1">
              <a:rPr lang="en-US" smtClean="0"/>
              <a:t>11/10/2015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5620-D233-4122-BEF4-04E934E41A40}" type="datetime1">
              <a:rPr lang="en-US" smtClean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1E7B-849C-41DD-8D66-7A02783CAC1F}" type="datetime1">
              <a:rPr lang="en-US" smtClean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76A3-DD9B-45BA-B98B-CFC3EC4CBF41}" type="datetime1">
              <a:rPr lang="en-US" smtClean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7FC1-1E4F-48A4-BC7E-6CB8324332F2}" type="datetime1">
              <a:rPr lang="en-US" smtClean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34E6-9500-4F3C-957B-E8404EBEBD8D}" type="datetime1">
              <a:rPr lang="en-US" smtClean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FEF8-9831-4640-BEAC-CF209649C5A1}" type="datetime1">
              <a:rPr lang="en-US" smtClean="0"/>
              <a:t>11/10/2015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AE16-0BAD-4A80-9140-C9171003C3A1}" type="datetime1">
              <a:rPr lang="en-US" smtClean="0"/>
              <a:t>11/10/2015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94E3-479B-4681-B2DB-E2892FCCD0A5}" type="datetime1">
              <a:rPr lang="en-US" smtClean="0"/>
              <a:t>11/10/2015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DF41-D509-48AE-A6CF-C6561F0380BD}" type="datetime1">
              <a:rPr lang="en-US" smtClean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97F1-2363-45A1-8942-EFF5686C25E6}" type="datetime1">
              <a:rPr lang="en-US" smtClean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011C903-0359-4D69-9887-31AFD9A948C8}" type="datetime1">
              <a:rPr lang="en-US" smtClean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willkommeninerlangen.jimdo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b.bayern.de/download/8943/4.pdf" TargetMode="External"/><Relationship Id="rId2" Type="http://schemas.openxmlformats.org/officeDocument/2006/relationships/hyperlink" Target="https://www.isb.bayern.de/schulartuebergreifendes/medienbildu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sb.bayern.de/download/14178/02_2_kapitel_2_2.pdf" TargetMode="External"/><Relationship Id="rId5" Type="http://schemas.openxmlformats.org/officeDocument/2006/relationships/hyperlink" Target="https://www.isb.bayern.de/download/8971/02-1_kapitel_2-1.pdf" TargetMode="External"/><Relationship Id="rId4" Type="http://schemas.openxmlformats.org/officeDocument/2006/relationships/hyperlink" Target="https://www.isb.bayern.de/download/8969/01_kapitel_1.pdf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03298" y="2027402"/>
            <a:ext cx="8825658" cy="2677648"/>
          </a:xfrm>
        </p:spPr>
        <p:txBody>
          <a:bodyPr/>
          <a:lstStyle/>
          <a:p>
            <a:pPr algn="ctr"/>
            <a:r>
              <a:rPr lang="de-DE" b="1" i="1" dirty="0"/>
              <a:t>„Wir – multikulturell – in unserer neuen Heimat ERLANGEN“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03298" y="4736259"/>
            <a:ext cx="8825658" cy="861420"/>
          </a:xfrm>
        </p:spPr>
        <p:txBody>
          <a:bodyPr>
            <a:normAutofit lnSpcReduction="10000"/>
          </a:bodyPr>
          <a:lstStyle/>
          <a:p>
            <a:pPr algn="ctr"/>
            <a:r>
              <a:rPr lang="de-DE" sz="2800" b="1" dirty="0"/>
              <a:t>Ein Schülermedienprojekt im Fach Wirtschaft für die 7. Jahrgangsstufe</a:t>
            </a:r>
          </a:p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99886" y="754743"/>
            <a:ext cx="843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FAU Erlangen-Nürnberg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Praktische Prüfung im Erweiterungsfach Medienpädagogik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Praxisprojekt Mediengestaltung</a:t>
            </a:r>
          </a:p>
          <a:p>
            <a:r>
              <a:rPr lang="de-DE" dirty="0">
                <a:solidFill>
                  <a:schemeClr val="accent1"/>
                </a:solidFill>
              </a:rPr>
              <a:t>11.11.2015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389258" y="5733143"/>
            <a:ext cx="3381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Janine Neugebauer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2.3 Überlegungen zum Praxisprojekt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Warum eine Webseite?</a:t>
            </a:r>
          </a:p>
          <a:p>
            <a:pPr lvl="1"/>
            <a:r>
              <a:rPr lang="de-DE" dirty="0" smtClean="0"/>
              <a:t>Webseite kostenlos über den Anbieter </a:t>
            </a:r>
            <a:r>
              <a:rPr lang="de-DE" i="1" dirty="0" smtClean="0"/>
              <a:t>jimdo.com</a:t>
            </a:r>
          </a:p>
          <a:p>
            <a:pPr lvl="1"/>
            <a:r>
              <a:rPr lang="de-DE" dirty="0" smtClean="0"/>
              <a:t>Beobachtung: Großes Interesse der Klasse an digitalen Medien </a:t>
            </a:r>
            <a:br>
              <a:rPr lang="de-DE" dirty="0" smtClean="0"/>
            </a:br>
            <a:r>
              <a:rPr lang="de-DE" dirty="0" smtClean="0"/>
              <a:t>+ Rolle des Internets für die Schüler</a:t>
            </a:r>
          </a:p>
          <a:p>
            <a:pPr lvl="1"/>
            <a:r>
              <a:rPr lang="de-DE" dirty="0" smtClean="0"/>
              <a:t>Erstellen einer eigenen Webseite </a:t>
            </a:r>
            <a:br>
              <a:rPr lang="de-DE" dirty="0" smtClean="0"/>
            </a:br>
            <a:r>
              <a:rPr lang="de-DE" dirty="0" smtClean="0">
                <a:sym typeface="Wingdings" panose="05000000000000000000" pitchFamily="2" charset="2"/>
              </a:rPr>
              <a:t> Motivationsförderung!!!</a:t>
            </a:r>
            <a:br>
              <a:rPr lang="de-DE" dirty="0" smtClean="0">
                <a:sym typeface="Wingdings" panose="05000000000000000000" pitchFamily="2" charset="2"/>
              </a:rPr>
            </a:br>
            <a:r>
              <a:rPr lang="de-DE" dirty="0" smtClean="0">
                <a:sym typeface="Wingdings" panose="05000000000000000000" pitchFamily="2" charset="2"/>
              </a:rPr>
              <a:t> direkter Bezug zur Lebenswelt der Schüler!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Lernende aus verschiedenen Ländern</a:t>
            </a:r>
            <a:br>
              <a:rPr lang="de-DE" dirty="0" smtClean="0">
                <a:sym typeface="Wingdings" panose="05000000000000000000" pitchFamily="2" charset="2"/>
              </a:rPr>
            </a:br>
            <a:r>
              <a:rPr lang="de-DE" dirty="0" smtClean="0">
                <a:sym typeface="Wingdings" panose="05000000000000000000" pitchFamily="2" charset="2"/>
              </a:rPr>
              <a:t> Präsentation der neuen Umgebung für Verbliebene in Heimatländern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Neue Lernerfahrung 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5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3918486"/>
          </a:xfrm>
        </p:spPr>
        <p:txBody>
          <a:bodyPr/>
          <a:lstStyle/>
          <a:p>
            <a:r>
              <a:rPr lang="de-DE" b="1" dirty="0" smtClean="0"/>
              <a:t>Warum das Thema?</a:t>
            </a:r>
          </a:p>
          <a:p>
            <a:pPr lvl="1"/>
            <a:r>
              <a:rPr lang="de-DE" dirty="0" smtClean="0"/>
              <a:t>Übergangsklasse </a:t>
            </a:r>
            <a:r>
              <a:rPr lang="de-DE" dirty="0" err="1" smtClean="0"/>
              <a:t>DaZ</a:t>
            </a:r>
            <a:endParaRPr lang="de-DE" dirty="0" smtClean="0"/>
          </a:p>
          <a:p>
            <a:pPr lvl="1"/>
            <a:r>
              <a:rPr lang="de-DE" dirty="0" smtClean="0"/>
              <a:t>Flucht + Auswanderung</a:t>
            </a:r>
          </a:p>
          <a:p>
            <a:pPr lvl="1"/>
            <a:r>
              <a:rPr lang="de-DE" dirty="0" smtClean="0"/>
              <a:t>Neuer Raum: geographisch + kulturell fremd</a:t>
            </a:r>
          </a:p>
          <a:p>
            <a:pPr lvl="1"/>
            <a:r>
              <a:rPr lang="de-DE" b="1" dirty="0" smtClean="0"/>
              <a:t>„multikulturell“: </a:t>
            </a:r>
            <a:r>
              <a:rPr lang="de-DE" dirty="0" smtClean="0"/>
              <a:t>verschiedene Nationalitäten + gemeinsames Produkt + Orientierung in der neue Heimat Stadt Erlangen</a:t>
            </a:r>
          </a:p>
          <a:p>
            <a:pPr lvl="1"/>
            <a:r>
              <a:rPr lang="de-DE" dirty="0" smtClean="0"/>
              <a:t>Beiträge in verschiedenen Sprachen </a:t>
            </a:r>
            <a:r>
              <a:rPr lang="de-DE" dirty="0" smtClean="0">
                <a:sym typeface="Wingdings" panose="05000000000000000000" pitchFamily="2" charset="2"/>
              </a:rPr>
              <a:t> Zusammengehörigkeitsgefühl </a:t>
            </a:r>
            <a:endParaRPr lang="de-DE" dirty="0" smtClean="0"/>
          </a:p>
          <a:p>
            <a:pPr lvl="1"/>
            <a:r>
              <a:rPr lang="de-DE" dirty="0" smtClean="0"/>
              <a:t>Verdeutlichung: Zwar neue Heimat, jedoch niemals Muttersprache und Herkunft vergessen </a:t>
            </a:r>
            <a:r>
              <a:rPr lang="de-DE" dirty="0" smtClean="0">
                <a:sym typeface="Wingdings" panose="05000000000000000000" pitchFamily="2" charset="2"/>
              </a:rPr>
              <a:t> Begriff „multikulturell“ = positiv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Erlangen: Klasse </a:t>
            </a:r>
            <a:r>
              <a:rPr lang="de-DE" dirty="0" err="1" smtClean="0">
                <a:sym typeface="Wingdings" panose="05000000000000000000" pitchFamily="2" charset="2"/>
              </a:rPr>
              <a:t>Eichendorffschule</a:t>
            </a:r>
            <a:r>
              <a:rPr lang="de-DE" dirty="0" smtClean="0">
                <a:sym typeface="Wingdings" panose="05000000000000000000" pitchFamily="2" charset="2"/>
              </a:rPr>
              <a:t> Erlangen  Bezugspunkt für Schüler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2.3 Überlegungen zum Praxisprojekt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514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2.4 Lernzielanalyse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31118" y="2714978"/>
            <a:ext cx="9121422" cy="3872089"/>
          </a:xfrm>
        </p:spPr>
        <p:txBody>
          <a:bodyPr>
            <a:normAutofit/>
          </a:bodyPr>
          <a:lstStyle/>
          <a:p>
            <a:r>
              <a:rPr lang="de-DE" sz="2600" b="1" dirty="0" smtClean="0"/>
              <a:t>Fachliche Ziele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endParaRPr lang="de-DE" sz="2400" b="1" dirty="0" smtClean="0"/>
          </a:p>
          <a:p>
            <a:pPr lvl="1"/>
            <a:r>
              <a:rPr lang="de-DE" sz="2000" b="1" dirty="0" smtClean="0"/>
              <a:t>LP </a:t>
            </a:r>
            <a:r>
              <a:rPr lang="de-DE" sz="2000" b="1" dirty="0" err="1" smtClean="0"/>
              <a:t>DaZ</a:t>
            </a:r>
            <a:r>
              <a:rPr lang="de-DE" sz="2000" b="1" dirty="0" smtClean="0"/>
              <a:t>: </a:t>
            </a:r>
            <a:r>
              <a:rPr lang="de-DE" sz="2000" b="1" u="sng" dirty="0" smtClean="0"/>
              <a:t>Spracherwerb als interaktiver Wachstumsprozess</a:t>
            </a:r>
          </a:p>
          <a:p>
            <a:pPr lvl="2"/>
            <a:r>
              <a:rPr lang="de-DE" sz="1800" dirty="0" smtClean="0">
                <a:sym typeface="Wingdings" panose="05000000000000000000" pitchFamily="2" charset="2"/>
              </a:rPr>
              <a:t>Aussprache</a:t>
            </a:r>
          </a:p>
          <a:p>
            <a:pPr lvl="2"/>
            <a:r>
              <a:rPr lang="de-DE" sz="1800" dirty="0" smtClean="0">
                <a:sym typeface="Wingdings" panose="05000000000000000000" pitchFamily="2" charset="2"/>
              </a:rPr>
              <a:t>Lesekompetenz</a:t>
            </a:r>
          </a:p>
          <a:p>
            <a:pPr lvl="2"/>
            <a:r>
              <a:rPr lang="de-DE" sz="1800" dirty="0" smtClean="0">
                <a:sym typeface="Wingdings" panose="05000000000000000000" pitchFamily="2" charset="2"/>
              </a:rPr>
              <a:t>Schreibfähigkeit</a:t>
            </a:r>
          </a:p>
          <a:p>
            <a:pPr lvl="2"/>
            <a:r>
              <a:rPr lang="de-DE" sz="1800" dirty="0" smtClean="0">
                <a:sym typeface="Wingdings" panose="05000000000000000000" pitchFamily="2" charset="2"/>
              </a:rPr>
              <a:t>Wortschatzerweiterung</a:t>
            </a:r>
          </a:p>
          <a:p>
            <a:pPr lvl="2"/>
            <a:r>
              <a:rPr lang="de-DE" sz="1800" dirty="0" smtClean="0">
                <a:sym typeface="Wingdings" panose="05000000000000000000" pitchFamily="2" charset="2"/>
              </a:rPr>
              <a:t>Kennenlernen des neuen Heimatraums</a:t>
            </a:r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88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54954" y="2286976"/>
            <a:ext cx="8761412" cy="4160715"/>
          </a:xfrm>
        </p:spPr>
        <p:txBody>
          <a:bodyPr>
            <a:normAutofit lnSpcReduction="10000"/>
          </a:bodyPr>
          <a:lstStyle/>
          <a:p>
            <a:r>
              <a:rPr lang="de-DE" sz="2600" b="1" dirty="0">
                <a:sym typeface="Wingdings" panose="05000000000000000000" pitchFamily="2" charset="2"/>
              </a:rPr>
              <a:t>Medienpädagogische Ziele (</a:t>
            </a:r>
            <a:r>
              <a:rPr lang="de-DE" sz="2600" b="1" dirty="0" err="1">
                <a:sym typeface="Wingdings" panose="05000000000000000000" pitchFamily="2" charset="2"/>
              </a:rPr>
              <a:t>Tulodziecki</a:t>
            </a:r>
            <a:r>
              <a:rPr lang="de-DE" sz="2600" b="1" dirty="0">
                <a:sym typeface="Wingdings" panose="05000000000000000000" pitchFamily="2" charset="2"/>
              </a:rPr>
              <a:t>)</a:t>
            </a:r>
          </a:p>
          <a:p>
            <a:pPr lvl="1"/>
            <a:endParaRPr lang="de-DE" sz="1900" b="1" u="sng" dirty="0" smtClean="0">
              <a:sym typeface="Wingdings" panose="05000000000000000000" pitchFamily="2" charset="2"/>
            </a:endParaRPr>
          </a:p>
          <a:p>
            <a:pPr lvl="1"/>
            <a:r>
              <a:rPr lang="de-DE" sz="1900" b="1" u="sng" dirty="0" smtClean="0">
                <a:sym typeface="Wingdings" panose="05000000000000000000" pitchFamily="2" charset="2"/>
              </a:rPr>
              <a:t>Medienkompetenzförderung</a:t>
            </a:r>
            <a:endParaRPr lang="de-DE" sz="1900" b="1" u="sng" dirty="0">
              <a:sym typeface="Wingdings" panose="05000000000000000000" pitchFamily="2" charset="2"/>
            </a:endParaRPr>
          </a:p>
          <a:p>
            <a:pPr lvl="1"/>
            <a:r>
              <a:rPr lang="de-DE" sz="1900" b="1" dirty="0">
                <a:sym typeface="Wingdings" panose="05000000000000000000" pitchFamily="2" charset="2"/>
              </a:rPr>
              <a:t>Auswählen &amp; Nutzen </a:t>
            </a:r>
            <a:r>
              <a:rPr lang="de-DE" sz="1900" dirty="0">
                <a:sym typeface="Wingdings" panose="05000000000000000000" pitchFamily="2" charset="2"/>
              </a:rPr>
              <a:t>von (vorhandenen) medialen Angeboten: </a:t>
            </a:r>
            <a:r>
              <a:rPr lang="de-DE" sz="1900" i="1" dirty="0">
                <a:sym typeface="Wingdings" panose="05000000000000000000" pitchFamily="2" charset="2"/>
              </a:rPr>
              <a:t>Internetrecherche, Smartphone/Tablet </a:t>
            </a:r>
          </a:p>
          <a:p>
            <a:pPr lvl="1"/>
            <a:r>
              <a:rPr lang="de-DE" sz="1900" b="1" dirty="0">
                <a:sym typeface="Wingdings" panose="05000000000000000000" pitchFamily="2" charset="2"/>
              </a:rPr>
              <a:t>Gestalten &amp; Verbreiten </a:t>
            </a:r>
            <a:r>
              <a:rPr lang="de-DE" sz="1900" dirty="0">
                <a:sym typeface="Wingdings" panose="05000000000000000000" pitchFamily="2" charset="2"/>
              </a:rPr>
              <a:t>eigener medialer Beiträge: </a:t>
            </a:r>
            <a:r>
              <a:rPr lang="de-DE" sz="1900" dirty="0" smtClean="0">
                <a:sym typeface="Wingdings" panose="05000000000000000000" pitchFamily="2" charset="2"/>
              </a:rPr>
              <a:t/>
            </a:r>
            <a:br>
              <a:rPr lang="de-DE" sz="1900" dirty="0" smtClean="0">
                <a:sym typeface="Wingdings" panose="05000000000000000000" pitchFamily="2" charset="2"/>
              </a:rPr>
            </a:br>
            <a:r>
              <a:rPr lang="de-DE" sz="1900" i="1" dirty="0" smtClean="0">
                <a:sym typeface="Wingdings" panose="05000000000000000000" pitchFamily="2" charset="2"/>
              </a:rPr>
              <a:t>Erstellen </a:t>
            </a:r>
            <a:r>
              <a:rPr lang="de-DE" sz="1900" i="1" dirty="0">
                <a:sym typeface="Wingdings" panose="05000000000000000000" pitchFamily="2" charset="2"/>
              </a:rPr>
              <a:t>einer eigenen öffentlichen Webseite</a:t>
            </a:r>
          </a:p>
          <a:p>
            <a:pPr lvl="1"/>
            <a:r>
              <a:rPr lang="de-DE" sz="1900" b="1" dirty="0">
                <a:sym typeface="Wingdings" panose="05000000000000000000" pitchFamily="2" charset="2"/>
              </a:rPr>
              <a:t>Verstehen &amp; Bewerten </a:t>
            </a:r>
            <a:r>
              <a:rPr lang="de-DE" sz="1900" dirty="0">
                <a:sym typeface="Wingdings" panose="05000000000000000000" pitchFamily="2" charset="2"/>
              </a:rPr>
              <a:t>von Mediengestaltungen: </a:t>
            </a:r>
            <a:r>
              <a:rPr lang="de-DE" sz="1900" dirty="0" smtClean="0">
                <a:sym typeface="Wingdings" panose="05000000000000000000" pitchFamily="2" charset="2"/>
              </a:rPr>
              <a:t/>
            </a:r>
            <a:br>
              <a:rPr lang="de-DE" sz="1900" dirty="0" smtClean="0">
                <a:sym typeface="Wingdings" panose="05000000000000000000" pitchFamily="2" charset="2"/>
              </a:rPr>
            </a:br>
            <a:r>
              <a:rPr lang="de-DE" sz="1900" dirty="0" smtClean="0">
                <a:sym typeface="Wingdings" panose="05000000000000000000" pitchFamily="2" charset="2"/>
              </a:rPr>
              <a:t>Qualität der </a:t>
            </a:r>
            <a:r>
              <a:rPr lang="de-DE" sz="1900" i="1" dirty="0" smtClean="0">
                <a:sym typeface="Wingdings" panose="05000000000000000000" pitchFamily="2" charset="2"/>
              </a:rPr>
              <a:t>Fotoaufnahmen </a:t>
            </a:r>
            <a:r>
              <a:rPr lang="de-DE" sz="1900" i="1" dirty="0">
                <a:sym typeface="Wingdings" panose="05000000000000000000" pitchFamily="2" charset="2"/>
              </a:rPr>
              <a:t>auf Webseite</a:t>
            </a:r>
          </a:p>
          <a:p>
            <a:pPr lvl="1"/>
            <a:r>
              <a:rPr lang="de-DE" sz="1900" b="1" dirty="0">
                <a:sym typeface="Wingdings" panose="05000000000000000000" pitchFamily="2" charset="2"/>
              </a:rPr>
              <a:t>Durchschauen &amp; Beurteilen </a:t>
            </a:r>
            <a:r>
              <a:rPr lang="de-DE" sz="1900" dirty="0">
                <a:sym typeface="Wingdings" panose="05000000000000000000" pitchFamily="2" charset="2"/>
              </a:rPr>
              <a:t>von Bedingungen der Medienproduktion und Medienverbreitung:</a:t>
            </a:r>
            <a:br>
              <a:rPr lang="de-DE" sz="1900" dirty="0">
                <a:sym typeface="Wingdings" panose="05000000000000000000" pitchFamily="2" charset="2"/>
              </a:rPr>
            </a:br>
            <a:r>
              <a:rPr lang="de-DE" sz="1900" i="1" dirty="0">
                <a:sym typeface="Wingdings" panose="05000000000000000000" pitchFamily="2" charset="2"/>
              </a:rPr>
              <a:t>Bausteine einer Webseite, Urheberrecht &amp; Datenschutz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2.4 Lernzielanalyse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123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600" b="1" dirty="0">
                <a:sym typeface="Wingdings" panose="05000000000000000000" pitchFamily="2" charset="2"/>
              </a:rPr>
              <a:t>Soziale </a:t>
            </a:r>
            <a:r>
              <a:rPr lang="de-DE" sz="2600" b="1" dirty="0" smtClean="0">
                <a:sym typeface="Wingdings" panose="05000000000000000000" pitchFamily="2" charset="2"/>
              </a:rPr>
              <a:t>Ziele</a:t>
            </a:r>
          </a:p>
          <a:p>
            <a:pPr marL="0" indent="0">
              <a:buNone/>
            </a:pPr>
            <a:endParaRPr lang="de-DE" sz="2400" b="1" dirty="0">
              <a:sym typeface="Wingdings" panose="05000000000000000000" pitchFamily="2" charset="2"/>
            </a:endParaRPr>
          </a:p>
          <a:p>
            <a:pPr lvl="1"/>
            <a:r>
              <a:rPr lang="de-DE" sz="2000" dirty="0">
                <a:sym typeface="Wingdings" panose="05000000000000000000" pitchFamily="2" charset="2"/>
              </a:rPr>
              <a:t>Konzentration in </a:t>
            </a:r>
            <a:r>
              <a:rPr lang="de-DE" sz="2000" dirty="0" smtClean="0">
                <a:sym typeface="Wingdings" panose="05000000000000000000" pitchFamily="2" charset="2"/>
              </a:rPr>
              <a:t>EA</a:t>
            </a:r>
          </a:p>
          <a:p>
            <a:pPr lvl="1"/>
            <a:r>
              <a:rPr lang="de-DE" sz="2000" dirty="0" smtClean="0">
                <a:sym typeface="Wingdings" panose="05000000000000000000" pitchFamily="2" charset="2"/>
              </a:rPr>
              <a:t>Kommunikation</a:t>
            </a:r>
            <a:r>
              <a:rPr lang="de-DE" sz="2000" dirty="0">
                <a:sym typeface="Wingdings" panose="05000000000000000000" pitchFamily="2" charset="2"/>
              </a:rPr>
              <a:t>&amp; Teamfähigkeit in </a:t>
            </a:r>
            <a:r>
              <a:rPr lang="de-DE" sz="2000" dirty="0" smtClean="0">
                <a:sym typeface="Wingdings" panose="05000000000000000000" pitchFamily="2" charset="2"/>
              </a:rPr>
              <a:t>PA/GA</a:t>
            </a:r>
          </a:p>
          <a:p>
            <a:pPr marL="457200" lvl="1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 lvl="1"/>
            <a:r>
              <a:rPr lang="de-DE" sz="2000" dirty="0">
                <a:sym typeface="Wingdings" panose="05000000000000000000" pitchFamily="2" charset="2"/>
              </a:rPr>
              <a:t>Erkundung vor Ort: </a:t>
            </a:r>
            <a:r>
              <a:rPr lang="de-DE" sz="2000" dirty="0" smtClean="0">
                <a:sym typeface="Wingdings" panose="05000000000000000000" pitchFamily="2" charset="2"/>
              </a:rPr>
              <a:t>Sprachbarriere </a:t>
            </a:r>
            <a:r>
              <a:rPr lang="de-DE" sz="2000" dirty="0">
                <a:sym typeface="Wingdings" panose="05000000000000000000" pitchFamily="2" charset="2"/>
              </a:rPr>
              <a:t>überwinden </a:t>
            </a:r>
            <a:endParaRPr lang="de-DE" sz="2000" dirty="0" smtClean="0">
              <a:sym typeface="Wingdings" panose="05000000000000000000" pitchFamily="2" charset="2"/>
            </a:endParaRPr>
          </a:p>
          <a:p>
            <a:pPr lvl="2"/>
            <a:r>
              <a:rPr lang="de-DE" sz="1800" dirty="0" smtClean="0">
                <a:sym typeface="Wingdings" panose="05000000000000000000" pitchFamily="2" charset="2"/>
              </a:rPr>
              <a:t>Selbstvertrauen </a:t>
            </a:r>
            <a:r>
              <a:rPr lang="de-DE" sz="1800" dirty="0">
                <a:sym typeface="Wingdings" panose="05000000000000000000" pitchFamily="2" charset="2"/>
              </a:rPr>
              <a:t>in eigene Sprachkompetenz </a:t>
            </a:r>
            <a:endParaRPr lang="de-DE" sz="1800" dirty="0" smtClean="0">
              <a:sym typeface="Wingdings" panose="05000000000000000000" pitchFamily="2" charset="2"/>
            </a:endParaRPr>
          </a:p>
          <a:p>
            <a:pPr lvl="2"/>
            <a:r>
              <a:rPr lang="de-DE" sz="1800" dirty="0" smtClean="0">
                <a:sym typeface="Wingdings" panose="05000000000000000000" pitchFamily="2" charset="2"/>
              </a:rPr>
              <a:t>Abbau </a:t>
            </a:r>
            <a:r>
              <a:rPr lang="de-DE" sz="1800" dirty="0">
                <a:sym typeface="Wingdings" panose="05000000000000000000" pitchFamily="2" charset="2"/>
              </a:rPr>
              <a:t>von Hemmungen Deutsch zu sprechen</a:t>
            </a:r>
            <a:endParaRPr lang="de-DE" sz="18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2.4 Lernzielanalyse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243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60" cy="1822514"/>
          </a:xfrm>
        </p:spPr>
        <p:txBody>
          <a:bodyPr/>
          <a:lstStyle/>
          <a:p>
            <a:pPr algn="ctr"/>
            <a:r>
              <a:rPr lang="de-DE" sz="5400" b="1" dirty="0" smtClean="0"/>
              <a:t>3. Projektplanung</a:t>
            </a:r>
            <a:endParaRPr lang="de-DE" sz="54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7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8735" y="973668"/>
            <a:ext cx="9773806" cy="706964"/>
          </a:xfrm>
        </p:spPr>
        <p:txBody>
          <a:bodyPr/>
          <a:lstStyle/>
          <a:p>
            <a:r>
              <a:rPr lang="de-DE" dirty="0" smtClean="0"/>
              <a:t>3.1 Organisatorische Rahmenbedingungen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54955" y="2220685"/>
            <a:ext cx="8761412" cy="4476997"/>
          </a:xfrm>
        </p:spPr>
        <p:txBody>
          <a:bodyPr>
            <a:normAutofit/>
          </a:bodyPr>
          <a:lstStyle/>
          <a:p>
            <a:r>
              <a:rPr lang="de-DE" b="1" dirty="0" smtClean="0"/>
              <a:t>Schülergruppe</a:t>
            </a:r>
          </a:p>
          <a:p>
            <a:pPr lvl="1"/>
            <a:r>
              <a:rPr lang="de-DE" dirty="0" smtClean="0"/>
              <a:t>7ü Übergangsklasse Eichendorff-Mittelschule Erlangen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DaZ</a:t>
            </a:r>
            <a:endParaRPr lang="de-DE" dirty="0" smtClean="0">
              <a:sym typeface="Wingdings" panose="05000000000000000000" pitchFamily="2" charset="2"/>
            </a:endParaRP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Wöchentlich neue Schüler  Projekt: 18 Schüler aus 11 Nationen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Breites Leistungsspektrum wegen unterschiedlicher Aufenthaltsdauer </a:t>
            </a:r>
            <a:br>
              <a:rPr lang="de-DE" dirty="0" smtClean="0">
                <a:sym typeface="Wingdings" panose="05000000000000000000" pitchFamily="2" charset="2"/>
              </a:rPr>
            </a:br>
            <a:r>
              <a:rPr lang="de-DE" dirty="0" smtClean="0">
                <a:sym typeface="Wingdings" panose="05000000000000000000" pitchFamily="2" charset="2"/>
              </a:rPr>
              <a:t> Deutsch + technische Kenntnisse</a:t>
            </a:r>
            <a:endParaRPr lang="de-DE" dirty="0" smtClean="0"/>
          </a:p>
          <a:p>
            <a:r>
              <a:rPr lang="de-DE" b="1" dirty="0" smtClean="0"/>
              <a:t>Zeitrahmen</a:t>
            </a:r>
          </a:p>
          <a:p>
            <a:pPr lvl="1"/>
            <a:r>
              <a:rPr lang="de-DE" dirty="0" smtClean="0"/>
              <a:t>16 Unterrichtsstunden über 5 Wochen verteilt</a:t>
            </a:r>
          </a:p>
          <a:p>
            <a:pPr lvl="1"/>
            <a:r>
              <a:rPr lang="de-DE" dirty="0" smtClean="0"/>
              <a:t>7. </a:t>
            </a:r>
            <a:r>
              <a:rPr lang="de-DE" dirty="0" err="1" smtClean="0"/>
              <a:t>Jgst</a:t>
            </a:r>
            <a:r>
              <a:rPr lang="de-DE" dirty="0" smtClean="0"/>
              <a:t> nur 1 Std/Woche Fach Wirtschaft </a:t>
            </a:r>
            <a:r>
              <a:rPr lang="de-DE" dirty="0" smtClean="0">
                <a:sym typeface="Wingdings" panose="05000000000000000000" pitchFamily="2" charset="2"/>
              </a:rPr>
              <a:t> zusätzliche Stunden</a:t>
            </a:r>
            <a:endParaRPr lang="de-DE" dirty="0" smtClean="0"/>
          </a:p>
          <a:p>
            <a:r>
              <a:rPr lang="de-DE" b="1" dirty="0" smtClean="0"/>
              <a:t>Ausstattung</a:t>
            </a:r>
          </a:p>
          <a:p>
            <a:pPr lvl="1"/>
            <a:r>
              <a:rPr lang="de-DE" dirty="0" smtClean="0"/>
              <a:t>Computerraum mit 16 Arbeitsplätzen</a:t>
            </a:r>
          </a:p>
          <a:p>
            <a:pPr lvl="1"/>
            <a:r>
              <a:rPr lang="de-DE" dirty="0" err="1" smtClean="0"/>
              <a:t>Beamer</a:t>
            </a:r>
            <a:r>
              <a:rPr lang="de-DE" dirty="0" smtClean="0"/>
              <a:t>, Drucker</a:t>
            </a:r>
          </a:p>
          <a:p>
            <a:pPr lvl="1"/>
            <a:r>
              <a:rPr lang="de-DE" dirty="0" smtClean="0"/>
              <a:t>Schülereigenes Smartphone </a:t>
            </a:r>
            <a:r>
              <a:rPr lang="de-DE" dirty="0" smtClean="0">
                <a:sym typeface="Wingdings" panose="05000000000000000000" pitchFamily="2" charset="2"/>
              </a:rPr>
              <a:t> Alternative Medienhandlungsmuster erlenen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3.2 Gruppeneinteilung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453283"/>
              </p:ext>
            </p:extLst>
          </p:nvPr>
        </p:nvGraphicFramePr>
        <p:xfrm>
          <a:off x="1345705" y="2481942"/>
          <a:ext cx="8761414" cy="4049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014"/>
                <a:gridCol w="6651400"/>
              </a:tblGrid>
              <a:tr h="4408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Gruppe</a:t>
                      </a:r>
                      <a:endParaRPr lang="de-DE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Thema</a:t>
                      </a:r>
                      <a:endParaRPr lang="de-DE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de-DE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b="1" dirty="0" smtClean="0">
                          <a:effectLst/>
                        </a:rPr>
                        <a:t>Bergkirchweih &amp;</a:t>
                      </a:r>
                      <a:r>
                        <a:rPr lang="de-DE" b="1" baseline="0" dirty="0" smtClean="0">
                          <a:effectLst/>
                        </a:rPr>
                        <a:t> </a:t>
                      </a:r>
                      <a:r>
                        <a:rPr lang="de-DE" b="1" baseline="0" dirty="0" err="1" smtClean="0">
                          <a:effectLst/>
                        </a:rPr>
                        <a:t>Burgberg</a:t>
                      </a:r>
                      <a:endParaRPr lang="de-DE" b="1" dirty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de-DE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b="1" dirty="0" smtClean="0">
                          <a:effectLst/>
                        </a:rPr>
                        <a:t>Das Rathaus</a:t>
                      </a:r>
                      <a:endParaRPr lang="de-DE" b="1" dirty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de-DE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b="1" dirty="0" smtClean="0">
                          <a:effectLst/>
                        </a:rPr>
                        <a:t>Einkaufen in Erlangen</a:t>
                      </a:r>
                      <a:endParaRPr lang="de-DE" b="1" dirty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de-DE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b="1" dirty="0" smtClean="0">
                          <a:effectLst/>
                        </a:rPr>
                        <a:t>Schlossgarten &amp; Botanischer Garten</a:t>
                      </a:r>
                      <a:endParaRPr lang="de-DE" b="1" dirty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de-DE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b="1" dirty="0" smtClean="0">
                          <a:effectLst/>
                        </a:rPr>
                        <a:t>Bibliothek &amp; Bücherbus</a:t>
                      </a:r>
                      <a:endParaRPr lang="de-DE" b="1" dirty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de-DE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b="1" dirty="0" smtClean="0">
                          <a:effectLst/>
                        </a:rPr>
                        <a:t>FAU Universität</a:t>
                      </a:r>
                      <a:endParaRPr lang="de-DE" b="1" dirty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de-DE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b="1" dirty="0" smtClean="0">
                          <a:effectLst/>
                        </a:rPr>
                        <a:t>Steckbrief Erlangen</a:t>
                      </a:r>
                      <a:endParaRPr lang="de-DE" b="1" dirty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de-DE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b="1" dirty="0" smtClean="0">
                          <a:effectLst/>
                        </a:rPr>
                        <a:t>Karte Erlangen</a:t>
                      </a:r>
                      <a:endParaRPr lang="de-DE" b="1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6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3.3 Verlaufsplan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2514" y="2303814"/>
            <a:ext cx="11162805" cy="43701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 smtClean="0"/>
              <a:t>Vorbereitung: </a:t>
            </a:r>
            <a:r>
              <a:rPr lang="de-DE" b="1" dirty="0" smtClean="0"/>
              <a:t>Elternbrief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Einstieg: </a:t>
            </a:r>
            <a:r>
              <a:rPr lang="de-DE" b="1" dirty="0" smtClean="0"/>
              <a:t>Hinführung zum Thema, Mindmap, Klärung neuer Begriffe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Vorbereitung: </a:t>
            </a:r>
            <a:r>
              <a:rPr lang="de-DE" b="1" dirty="0" smtClean="0"/>
              <a:t>Gruppeneinteilung, Projektmappe, Hinweis auf Noten</a:t>
            </a:r>
            <a:endParaRPr lang="de-DE" dirty="0" smtClean="0"/>
          </a:p>
          <a:p>
            <a:pPr>
              <a:lnSpc>
                <a:spcPct val="150000"/>
              </a:lnSpc>
            </a:pPr>
            <a:r>
              <a:rPr lang="de-DE" dirty="0" smtClean="0"/>
              <a:t>Erarbeitung &amp; Sicherung</a:t>
            </a:r>
            <a:r>
              <a:rPr lang="de-DE" smtClean="0"/>
              <a:t>: </a:t>
            </a:r>
            <a:r>
              <a:rPr lang="de-DE" b="1" smtClean="0"/>
              <a:t>Brainstorming</a:t>
            </a:r>
            <a:r>
              <a:rPr lang="de-DE" b="1" dirty="0" smtClean="0"/>
              <a:t>, Internetrecherche, erste Ergebnisse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Exkursion in die Innenstadt von Erlangen: </a:t>
            </a:r>
            <a:r>
              <a:rPr lang="de-DE" b="1" dirty="0" smtClean="0"/>
              <a:t>Recherche vor Ort, Fotos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Erarbeitung &amp; Sicherung: </a:t>
            </a:r>
            <a:r>
              <a:rPr lang="de-DE" b="1" dirty="0" smtClean="0"/>
              <a:t>Zusammentragen der Ergebnisse, Erstellung der Webseite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Projektabschluss: </a:t>
            </a:r>
            <a:r>
              <a:rPr lang="de-DE" b="1" dirty="0" smtClean="0"/>
              <a:t>Präsentation der Homepage vor Schulleiter, Lehrern und Klasse 9ü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Evaluation/Reflexion: </a:t>
            </a:r>
            <a:r>
              <a:rPr lang="de-DE" b="1" dirty="0" smtClean="0"/>
              <a:t>Feedback-Fragebogen</a:t>
            </a:r>
            <a:endParaRPr lang="de-DE" dirty="0" smtClean="0"/>
          </a:p>
          <a:p>
            <a:endParaRPr lang="de-DE" dirty="0" smtClean="0"/>
          </a:p>
          <a:p>
            <a:endParaRPr lang="de-DE" b="1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02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6880" y="1800652"/>
            <a:ext cx="8825660" cy="1822514"/>
          </a:xfrm>
        </p:spPr>
        <p:txBody>
          <a:bodyPr/>
          <a:lstStyle/>
          <a:p>
            <a:pPr algn="ctr"/>
            <a:r>
              <a:rPr lang="de-DE" sz="5400" b="1" dirty="0" smtClean="0"/>
              <a:t>4 Projektumsetzung</a:t>
            </a:r>
            <a:endParaRPr lang="de-DE" sz="54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99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233713" y="865725"/>
            <a:ext cx="910045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2000" b="1" dirty="0"/>
              <a:t>Zielsetzung </a:t>
            </a:r>
            <a:endParaRPr lang="de-DE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2000" b="1" dirty="0" smtClean="0"/>
              <a:t>Konzeptionelle </a:t>
            </a:r>
            <a:r>
              <a:rPr lang="de-DE" sz="2000" b="1" dirty="0"/>
              <a:t>Vorüberlegungen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2000" dirty="0"/>
              <a:t>Einordnung in die Medienpädagogische Konzeption nach </a:t>
            </a:r>
            <a:r>
              <a:rPr lang="de-DE" sz="2000" dirty="0" err="1" smtClean="0"/>
              <a:t>Tulodziecki</a:t>
            </a:r>
            <a:endParaRPr lang="de-DE" sz="20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de-DE" sz="2000" dirty="0" smtClean="0"/>
              <a:t>Lehrplanbezug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2000" dirty="0" smtClean="0"/>
              <a:t>Überlegungen zum Praxisprojekt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2000" dirty="0" smtClean="0"/>
              <a:t>Lernzielanalyse</a:t>
            </a:r>
            <a:endParaRPr lang="de-DE" sz="2000" dirty="0"/>
          </a:p>
          <a:p>
            <a:pPr marL="342900" indent="-342900">
              <a:buFont typeface="+mj-lt"/>
              <a:buAutoNum type="arabicPeriod"/>
            </a:pPr>
            <a:r>
              <a:rPr lang="de-DE" sz="2000" b="1" dirty="0" smtClean="0"/>
              <a:t>Projektplanung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2000" dirty="0" smtClean="0"/>
              <a:t>Organisatorische Rahmenbedingungen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2000" dirty="0" smtClean="0"/>
              <a:t>Gruppeneinteilung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2000" dirty="0" smtClean="0"/>
              <a:t>Verlaufsplan</a:t>
            </a:r>
            <a:endParaRPr lang="de-DE" sz="2000" b="1" dirty="0"/>
          </a:p>
          <a:p>
            <a:pPr marL="342900" indent="-342900">
              <a:buFont typeface="+mj-lt"/>
              <a:buAutoNum type="arabicPeriod"/>
            </a:pPr>
            <a:r>
              <a:rPr lang="de-DE" sz="2000" b="1" dirty="0"/>
              <a:t>Projektumsetzung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000" b="1" dirty="0" smtClean="0"/>
              <a:t>Evaluation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2000" dirty="0" smtClean="0"/>
              <a:t>Evaluation </a:t>
            </a:r>
            <a:r>
              <a:rPr lang="de-DE" sz="2000" dirty="0" smtClean="0"/>
              <a:t>durch die beteiligten </a:t>
            </a:r>
            <a:r>
              <a:rPr lang="de-DE" sz="2000" dirty="0" smtClean="0"/>
              <a:t>Schüler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2000" dirty="0" smtClean="0"/>
              <a:t>Evaluation durch die begleitende Lehrkraft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2000" dirty="0" smtClean="0"/>
              <a:t>Kritische Selbstevaluation</a:t>
            </a:r>
            <a:endParaRPr lang="de-DE" sz="2000" dirty="0"/>
          </a:p>
          <a:p>
            <a:pPr marL="342900" indent="-342900">
              <a:buFont typeface="+mj-lt"/>
              <a:buAutoNum type="arabicPeriod"/>
            </a:pPr>
            <a:r>
              <a:rPr lang="de-DE" sz="2000" b="1" dirty="0"/>
              <a:t>Fazit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000" b="1" dirty="0"/>
              <a:t>Literaturverzeichnis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17600" y="232229"/>
            <a:ext cx="9216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Gliederung</a:t>
            </a:r>
            <a:endParaRPr lang="de-D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0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 Projektumsetzung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>
                <a:hlinkClick r:id="rId2"/>
              </a:rPr>
              <a:t>www.willkommeninerlangen.jimdo.com</a:t>
            </a:r>
            <a:endParaRPr lang="de-DE" b="1" dirty="0" smtClean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915" y="3083019"/>
            <a:ext cx="7600853" cy="369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3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29104"/>
            <a:ext cx="8966200" cy="667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3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902" y="3294112"/>
            <a:ext cx="11184308" cy="154458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 Projektumsetzung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68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6880" y="1227667"/>
            <a:ext cx="8825660" cy="1822514"/>
          </a:xfrm>
        </p:spPr>
        <p:txBody>
          <a:bodyPr/>
          <a:lstStyle/>
          <a:p>
            <a:pPr algn="ctr"/>
            <a:r>
              <a:rPr lang="de-DE" sz="5400" b="1" dirty="0" smtClean="0"/>
              <a:t>5 Evaluation</a:t>
            </a:r>
            <a:endParaRPr lang="de-DE" sz="54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7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5.1 Evaluation durch die Schüler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09600" y="2362200"/>
            <a:ext cx="11061699" cy="4495800"/>
          </a:xfrm>
        </p:spPr>
        <p:txBody>
          <a:bodyPr>
            <a:noAutofit/>
          </a:bodyPr>
          <a:lstStyle/>
          <a:p>
            <a:r>
              <a:rPr lang="de-DE" sz="2000" dirty="0" smtClean="0"/>
              <a:t>Feedback-Bogen, nur 11 von 18 Schülern</a:t>
            </a:r>
          </a:p>
          <a:p>
            <a:r>
              <a:rPr lang="de-DE" sz="2000" u="sng" dirty="0" smtClean="0"/>
              <a:t>Eindeutiges Stimmungsbild:</a:t>
            </a:r>
          </a:p>
          <a:p>
            <a:pPr>
              <a:buFont typeface="+mj-lt"/>
              <a:buAutoNum type="arabicPeriod"/>
            </a:pPr>
            <a:r>
              <a:rPr lang="de-DE" sz="2000" b="1" dirty="0" smtClean="0"/>
              <a:t>Wie </a:t>
            </a:r>
            <a:r>
              <a:rPr lang="de-DE" sz="2000" b="1" dirty="0" err="1" smtClean="0"/>
              <a:t>fandest</a:t>
            </a:r>
            <a:r>
              <a:rPr lang="de-DE" sz="2000" b="1" dirty="0" smtClean="0"/>
              <a:t> du das Projekt? </a:t>
            </a:r>
            <a:r>
              <a:rPr lang="de-DE" sz="2000" dirty="0" smtClean="0">
                <a:sym typeface="Wingdings" panose="05000000000000000000" pitchFamily="2" charset="2"/>
              </a:rPr>
              <a:t> </a:t>
            </a:r>
            <a:r>
              <a:rPr lang="de-DE" sz="2000" dirty="0" smtClean="0"/>
              <a:t>10/11 Note 1 + 1/11 Note 2</a:t>
            </a:r>
          </a:p>
          <a:p>
            <a:pPr>
              <a:buFont typeface="+mj-lt"/>
              <a:buAutoNum type="arabicPeriod"/>
            </a:pPr>
            <a:r>
              <a:rPr lang="de-DE" sz="2000" b="1" dirty="0" smtClean="0"/>
              <a:t>War es schwer für dich?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>
                <a:sym typeface="Wingdings" panose="05000000000000000000" pitchFamily="2" charset="2"/>
              </a:rPr>
              <a:t> 6/11 Nein, es war nicht schwer.</a:t>
            </a:r>
            <a:br>
              <a:rPr lang="de-DE" sz="2000" dirty="0" smtClean="0">
                <a:sym typeface="Wingdings" panose="05000000000000000000" pitchFamily="2" charset="2"/>
              </a:rPr>
            </a:br>
            <a:r>
              <a:rPr lang="de-DE" sz="2000" dirty="0" smtClean="0">
                <a:sym typeface="Wingdings" panose="05000000000000000000" pitchFamily="2" charset="2"/>
              </a:rPr>
              <a:t> 4/11 Mittelmäßig</a:t>
            </a:r>
            <a:br>
              <a:rPr lang="de-DE" sz="2000" dirty="0" smtClean="0">
                <a:sym typeface="Wingdings" panose="05000000000000000000" pitchFamily="2" charset="2"/>
              </a:rPr>
            </a:br>
            <a:r>
              <a:rPr lang="de-DE" sz="2000" dirty="0" smtClean="0">
                <a:sym typeface="Wingdings" panose="05000000000000000000" pitchFamily="2" charset="2"/>
              </a:rPr>
              <a:t> 1/11 Ja, es war sehr schwer.</a:t>
            </a:r>
          </a:p>
          <a:p>
            <a:pPr>
              <a:buFont typeface="+mj-lt"/>
              <a:buAutoNum type="arabicPeriod"/>
            </a:pPr>
            <a:r>
              <a:rPr lang="de-DE" sz="2000" b="1" dirty="0" smtClean="0">
                <a:sym typeface="Wingdings" panose="05000000000000000000" pitchFamily="2" charset="2"/>
              </a:rPr>
              <a:t>Hast du etwas beim Projekt gelernt?</a:t>
            </a:r>
            <a:r>
              <a:rPr lang="de-DE" sz="2000" dirty="0" smtClean="0">
                <a:sym typeface="Wingdings" panose="05000000000000000000" pitchFamily="2" charset="2"/>
              </a:rPr>
              <a:t>  11/11 Ja!, ich habe etwas gelernt!</a:t>
            </a:r>
          </a:p>
          <a:p>
            <a:pPr>
              <a:buFont typeface="+mj-lt"/>
              <a:buAutoNum type="arabicPeriod"/>
            </a:pPr>
            <a:r>
              <a:rPr lang="de-DE" sz="2000" b="1" dirty="0" smtClean="0">
                <a:sym typeface="Wingdings" panose="05000000000000000000" pitchFamily="2" charset="2"/>
              </a:rPr>
              <a:t>Möchtest du wieder so ein Projekt machen? </a:t>
            </a:r>
            <a:br>
              <a:rPr lang="de-DE" sz="2000" b="1" dirty="0" smtClean="0">
                <a:sym typeface="Wingdings" panose="05000000000000000000" pitchFamily="2" charset="2"/>
              </a:rPr>
            </a:br>
            <a:r>
              <a:rPr lang="de-DE" sz="2000" dirty="0" smtClean="0">
                <a:sym typeface="Wingdings" panose="05000000000000000000" pitchFamily="2" charset="2"/>
              </a:rPr>
              <a:t> 10/11 Ja! + 1/11 Ja, wahrscheinlich.</a:t>
            </a:r>
          </a:p>
          <a:p>
            <a:pPr>
              <a:buFont typeface="+mj-lt"/>
              <a:buAutoNum type="arabicPeriod"/>
            </a:pPr>
            <a:r>
              <a:rPr lang="de-DE" sz="2000" b="1" dirty="0" smtClean="0">
                <a:sym typeface="Wingdings" panose="05000000000000000000" pitchFamily="2" charset="2"/>
              </a:rPr>
              <a:t>Haben deine Lehrer dir gut beim Projekt geholfen?</a:t>
            </a:r>
            <a:r>
              <a:rPr lang="de-DE" sz="2000" dirty="0" smtClean="0">
                <a:sym typeface="Wingdings" panose="05000000000000000000" pitchFamily="2" charset="2"/>
              </a:rPr>
              <a:t>  11/11 Ja, sehr gut.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2029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3954" y="2171700"/>
            <a:ext cx="3493246" cy="1600200"/>
          </a:xfrm>
        </p:spPr>
        <p:txBody>
          <a:bodyPr/>
          <a:lstStyle/>
          <a:p>
            <a:r>
              <a:rPr lang="de-DE" dirty="0" smtClean="0"/>
              <a:t>5.2 </a:t>
            </a:r>
            <a:br>
              <a:rPr lang="de-DE" dirty="0" smtClean="0"/>
            </a:br>
            <a:r>
              <a:rPr lang="de-DE" dirty="0" smtClean="0"/>
              <a:t>Evaluation durch die begleitende Lehrkraft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5424" y="461623"/>
            <a:ext cx="4781375" cy="6371381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0734" y="295728"/>
            <a:ext cx="4137266" cy="6188805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773954" y="2171700"/>
            <a:ext cx="3493246" cy="1600200"/>
          </a:xfrm>
        </p:spPr>
        <p:txBody>
          <a:bodyPr/>
          <a:lstStyle/>
          <a:p>
            <a:r>
              <a:rPr lang="de-DE" dirty="0" smtClean="0"/>
              <a:t>5.2 </a:t>
            </a:r>
            <a:br>
              <a:rPr lang="de-DE" dirty="0" smtClean="0"/>
            </a:br>
            <a:r>
              <a:rPr lang="de-DE" dirty="0" smtClean="0"/>
              <a:t>Evaluation durch die begleitende Lehrkraft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916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5.3 Kritische Selbstevaluation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9872" y="2329543"/>
            <a:ext cx="11131296" cy="4528457"/>
          </a:xfrm>
        </p:spPr>
        <p:txBody>
          <a:bodyPr>
            <a:normAutofit fontScale="92500" lnSpcReduction="20000"/>
          </a:bodyPr>
          <a:lstStyle/>
          <a:p>
            <a:r>
              <a:rPr lang="de-DE" b="1" dirty="0" smtClean="0"/>
              <a:t>Rahmenbedingungen</a:t>
            </a:r>
          </a:p>
          <a:p>
            <a:pPr lvl="1"/>
            <a:r>
              <a:rPr lang="de-DE" dirty="0" smtClean="0"/>
              <a:t>Besser: Teilnehmerzahl reduzieren</a:t>
            </a:r>
          </a:p>
          <a:p>
            <a:pPr lvl="1"/>
            <a:r>
              <a:rPr lang="de-DE" dirty="0" smtClean="0"/>
              <a:t>Besser: Doppelstunden, Projekttage</a:t>
            </a:r>
          </a:p>
          <a:p>
            <a:pPr lvl="1"/>
            <a:r>
              <a:rPr lang="de-DE" dirty="0" smtClean="0"/>
              <a:t>Unterrichtsausfall</a:t>
            </a:r>
          </a:p>
          <a:p>
            <a:pPr lvl="1"/>
            <a:r>
              <a:rPr lang="de-DE" dirty="0" smtClean="0"/>
              <a:t>Arbeitszeit je Schüler betrug keine 16 Stunden wegen Gruppenwechsel</a:t>
            </a:r>
          </a:p>
          <a:p>
            <a:r>
              <a:rPr lang="de-DE" b="1" dirty="0" smtClean="0"/>
              <a:t>Durchführung</a:t>
            </a:r>
          </a:p>
          <a:p>
            <a:pPr lvl="1"/>
            <a:r>
              <a:rPr lang="de-DE" dirty="0" smtClean="0"/>
              <a:t>+ Individuelle Förderung der Schüler durch meistens zwei anwesende Lehrer</a:t>
            </a:r>
          </a:p>
          <a:p>
            <a:pPr lvl="1"/>
            <a:r>
              <a:rPr lang="de-DE" dirty="0" smtClean="0"/>
              <a:t>+ Exkursion 4 Lehrkräfte </a:t>
            </a:r>
            <a:r>
              <a:rPr lang="de-DE" dirty="0" smtClean="0">
                <a:sym typeface="Wingdings" panose="05000000000000000000" pitchFamily="2" charset="2"/>
              </a:rPr>
              <a:t> reibungsloser Ablauf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- Tonaufnahmen in Muttersprache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- Mehrmaliges Überarbeiten der Textbeiträge  Motivationseinbrüche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+ Perfektionistische Beiträge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+ Ein Schüler: zusätzlicher Beitrag („Skulpturengarten am </a:t>
            </a:r>
            <a:r>
              <a:rPr lang="de-DE" dirty="0" err="1" smtClean="0">
                <a:sym typeface="Wingdings" panose="05000000000000000000" pitchFamily="2" charset="2"/>
              </a:rPr>
              <a:t>Burgberg</a:t>
            </a:r>
            <a:r>
              <a:rPr lang="de-DE" dirty="0" smtClean="0">
                <a:sym typeface="Wingdings" panose="05000000000000000000" pitchFamily="2" charset="2"/>
              </a:rPr>
              <a:t>“) + freiwillige Arbeit zu Hause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+ Ein Schüler: hervorragende Computer- und Webseitenkenntnisse</a:t>
            </a:r>
          </a:p>
          <a:p>
            <a:r>
              <a:rPr lang="de-DE" b="1" dirty="0" smtClean="0"/>
              <a:t>Projektergebnis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1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86602" y="1346539"/>
            <a:ext cx="8825660" cy="1822514"/>
          </a:xfrm>
        </p:spPr>
        <p:txBody>
          <a:bodyPr/>
          <a:lstStyle/>
          <a:p>
            <a:pPr algn="ctr"/>
            <a:r>
              <a:rPr lang="de-DE" sz="5400" b="1" dirty="0" smtClean="0"/>
              <a:t>6 Fazit</a:t>
            </a:r>
            <a:endParaRPr lang="de-DE" sz="54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4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 Fazit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000" dirty="0" smtClean="0"/>
              <a:t>Medienprojekt bietet für unterrichtliche Praxis die Möglichkeit der Medienkompetenzförderung bei den Schülern</a:t>
            </a:r>
          </a:p>
          <a:p>
            <a:r>
              <a:rPr lang="de-DE" sz="2000" b="1" dirty="0" smtClean="0"/>
              <a:t>4 von 5 Aufgabenbereichen nach </a:t>
            </a:r>
            <a:r>
              <a:rPr lang="de-DE" sz="2000" b="1" dirty="0" err="1" smtClean="0"/>
              <a:t>Tulodziecki</a:t>
            </a:r>
            <a:endParaRPr lang="de-DE" sz="2000" b="1" dirty="0" smtClean="0"/>
          </a:p>
          <a:p>
            <a:r>
              <a:rPr lang="de-DE" sz="2000" dirty="0" smtClean="0"/>
              <a:t>Medienkompetenz „Aufgabe lebenslangen Lernens“ (SÜSS 2013)</a:t>
            </a:r>
            <a:endParaRPr lang="de-DE" sz="2000" dirty="0"/>
          </a:p>
          <a:p>
            <a:pPr lvl="1"/>
            <a:r>
              <a:rPr lang="de-DE" sz="1800" dirty="0" smtClean="0">
                <a:sym typeface="Wingdings" panose="05000000000000000000" pitchFamily="2" charset="2"/>
              </a:rPr>
              <a:t>Schüler zwar jetzt nicht medienkompetent, jedoch hoffentlich ein Stück </a:t>
            </a:r>
            <a:br>
              <a:rPr lang="de-DE" sz="1800" dirty="0" smtClean="0">
                <a:sym typeface="Wingdings" panose="05000000000000000000" pitchFamily="2" charset="2"/>
              </a:rPr>
            </a:br>
            <a:r>
              <a:rPr lang="de-DE" sz="1800" dirty="0" smtClean="0">
                <a:sym typeface="Wingdings" panose="05000000000000000000" pitchFamily="2" charset="2"/>
              </a:rPr>
              <a:t>weit medienkompetenter!!!</a:t>
            </a:r>
          </a:p>
          <a:p>
            <a:r>
              <a:rPr lang="de-DE" sz="2000" dirty="0" smtClean="0">
                <a:sym typeface="Wingdings" panose="05000000000000000000" pitchFamily="2" charset="2"/>
              </a:rPr>
              <a:t>Schülerbefragung zeigt Interesse an Medienprojekten  Zukunft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7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6880" y="1063416"/>
            <a:ext cx="8825660" cy="1822514"/>
          </a:xfrm>
        </p:spPr>
        <p:txBody>
          <a:bodyPr/>
          <a:lstStyle/>
          <a:p>
            <a:pPr algn="ctr"/>
            <a:r>
              <a:rPr lang="de-DE" sz="5400" b="1" dirty="0" smtClean="0"/>
              <a:t>1 Zielsetzung</a:t>
            </a:r>
            <a:endParaRPr lang="de-DE" sz="54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8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5" y="508000"/>
            <a:ext cx="8761413" cy="1071032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sz="2800" dirty="0" smtClean="0"/>
              <a:t>2.1 Einordnung in die Medienpädagogische </a:t>
            </a:r>
            <a:br>
              <a:rPr lang="de-DE" sz="2800" dirty="0" smtClean="0"/>
            </a:br>
            <a:r>
              <a:rPr lang="de-DE" sz="2800" dirty="0" smtClean="0"/>
              <a:t>      Konzeption nach </a:t>
            </a:r>
            <a:r>
              <a:rPr lang="de-DE" sz="2800" dirty="0" err="1" smtClean="0"/>
              <a:t>Tulodziecki</a:t>
            </a:r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472784" y="2561311"/>
            <a:ext cx="1936587" cy="2862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de-DE" b="1" dirty="0" smtClean="0">
              <a:solidFill>
                <a:schemeClr val="bg1"/>
              </a:solidFill>
            </a:endParaRP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Auswählen </a:t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smtClean="0">
                <a:solidFill>
                  <a:schemeClr val="bg1"/>
                </a:solidFill>
              </a:rPr>
              <a:t>und </a:t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smtClean="0">
                <a:solidFill>
                  <a:schemeClr val="bg1"/>
                </a:solidFill>
              </a:rPr>
              <a:t>Nutzen </a:t>
            </a: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von (vorhandenen) medialen Angeboten</a:t>
            </a:r>
            <a:br>
              <a:rPr lang="de-DE" b="1" dirty="0" smtClean="0">
                <a:solidFill>
                  <a:schemeClr val="bg1"/>
                </a:solidFill>
              </a:rPr>
            </a:br>
            <a:endParaRPr lang="de-DE" b="1" dirty="0" smtClean="0">
              <a:solidFill>
                <a:schemeClr val="bg1"/>
              </a:solidFill>
            </a:endParaRPr>
          </a:p>
          <a:p>
            <a:pPr algn="ctr"/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5" name="Inhaltsplatzhalter 4"/>
          <p:cNvSpPr txBox="1">
            <a:spLocks noGrp="1"/>
          </p:cNvSpPr>
          <p:nvPr>
            <p:ph idx="1"/>
          </p:nvPr>
        </p:nvSpPr>
        <p:spPr>
          <a:xfrm>
            <a:off x="2766041" y="2561311"/>
            <a:ext cx="1942774" cy="28623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de-DE" b="1" dirty="0" smtClean="0">
                <a:solidFill>
                  <a:schemeClr val="bg1"/>
                </a:solidFill>
              </a:rPr>
              <a:t/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smtClean="0">
                <a:solidFill>
                  <a:schemeClr val="bg1"/>
                </a:solidFill>
              </a:rPr>
              <a:t>Gestalten </a:t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smtClean="0">
                <a:solidFill>
                  <a:schemeClr val="bg1"/>
                </a:solidFill>
              </a:rPr>
              <a:t>und </a:t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smtClean="0">
                <a:solidFill>
                  <a:schemeClr val="bg1"/>
                </a:solidFill>
              </a:rPr>
              <a:t>Verbreiten eigener medialer Beiträge</a:t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smtClean="0">
                <a:solidFill>
                  <a:schemeClr val="bg1"/>
                </a:solidFill>
              </a:rPr>
              <a:t/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smtClean="0">
                <a:solidFill>
                  <a:schemeClr val="bg1"/>
                </a:solidFill>
              </a:rPr>
              <a:t/>
            </a:r>
            <a:br>
              <a:rPr lang="de-DE" b="1" dirty="0" smtClean="0">
                <a:solidFill>
                  <a:schemeClr val="bg1"/>
                </a:solidFill>
              </a:rPr>
            </a:b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107957" y="2561311"/>
            <a:ext cx="1942774" cy="28623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de-DE" b="1" dirty="0" smtClean="0">
              <a:solidFill>
                <a:schemeClr val="bg1"/>
              </a:solidFill>
            </a:endParaRPr>
          </a:p>
          <a:p>
            <a:pPr algn="ctr"/>
            <a:r>
              <a:rPr lang="de-DE" b="1" dirty="0" smtClean="0">
                <a:solidFill>
                  <a:schemeClr val="tx1"/>
                </a:solidFill>
              </a:rPr>
              <a:t>Verstehen </a:t>
            </a:r>
          </a:p>
          <a:p>
            <a:pPr algn="ctr"/>
            <a:r>
              <a:rPr lang="de-DE" b="1" dirty="0" smtClean="0">
                <a:solidFill>
                  <a:schemeClr val="tx1"/>
                </a:solidFill>
              </a:rPr>
              <a:t>und </a:t>
            </a:r>
          </a:p>
          <a:p>
            <a:pPr algn="ctr"/>
            <a:r>
              <a:rPr lang="de-DE" b="1" dirty="0" smtClean="0">
                <a:solidFill>
                  <a:schemeClr val="tx1"/>
                </a:solidFill>
              </a:rPr>
              <a:t>Bewerten </a:t>
            </a:r>
          </a:p>
          <a:p>
            <a:pPr algn="ctr"/>
            <a:r>
              <a:rPr lang="de-DE" b="1" dirty="0" smtClean="0">
                <a:solidFill>
                  <a:schemeClr val="tx1"/>
                </a:solidFill>
              </a:rPr>
              <a:t>von </a:t>
            </a:r>
          </a:p>
          <a:p>
            <a:pPr algn="ctr"/>
            <a:r>
              <a:rPr lang="de-DE" b="1" dirty="0" smtClean="0">
                <a:solidFill>
                  <a:schemeClr val="tx1"/>
                </a:solidFill>
              </a:rPr>
              <a:t>Medien-gestaltungen</a:t>
            </a:r>
            <a:br>
              <a:rPr lang="de-DE" b="1" dirty="0" smtClean="0">
                <a:solidFill>
                  <a:schemeClr val="tx1"/>
                </a:solidFill>
              </a:rPr>
            </a:br>
            <a:endParaRPr lang="de-DE" b="1" dirty="0" smtClean="0">
              <a:solidFill>
                <a:schemeClr val="tx1"/>
              </a:solidFill>
            </a:endParaRPr>
          </a:p>
          <a:p>
            <a:pPr algn="ctr"/>
            <a:endParaRPr lang="de-DE" b="1" dirty="0" smtClean="0">
              <a:solidFill>
                <a:schemeClr val="bg1"/>
              </a:solidFill>
            </a:endParaRPr>
          </a:p>
          <a:p>
            <a:pPr algn="ctr"/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466530" y="2561311"/>
            <a:ext cx="1942774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de-DE" b="1" dirty="0" smtClean="0">
              <a:solidFill>
                <a:schemeClr val="bg1"/>
              </a:solidFill>
            </a:endParaRPr>
          </a:p>
          <a:p>
            <a:pPr algn="ctr"/>
            <a:r>
              <a:rPr lang="de-DE" b="1" dirty="0" smtClean="0">
                <a:solidFill>
                  <a:schemeClr val="tx1"/>
                </a:solidFill>
              </a:rPr>
              <a:t>Erkennen </a:t>
            </a:r>
          </a:p>
          <a:p>
            <a:pPr algn="ctr"/>
            <a:r>
              <a:rPr lang="de-DE" b="1" dirty="0" smtClean="0">
                <a:solidFill>
                  <a:schemeClr val="tx1"/>
                </a:solidFill>
              </a:rPr>
              <a:t>und Aufarbeiten von </a:t>
            </a:r>
          </a:p>
          <a:p>
            <a:pPr algn="ctr"/>
            <a:r>
              <a:rPr lang="de-DE" b="1" dirty="0" smtClean="0">
                <a:solidFill>
                  <a:schemeClr val="tx1"/>
                </a:solidFill>
              </a:rPr>
              <a:t>Medien-einflüssen</a:t>
            </a:r>
            <a:br>
              <a:rPr lang="de-DE" b="1" dirty="0" smtClean="0">
                <a:solidFill>
                  <a:schemeClr val="tx1"/>
                </a:solidFill>
              </a:rPr>
            </a:br>
            <a:endParaRPr lang="de-DE" b="1" dirty="0" smtClean="0">
              <a:solidFill>
                <a:schemeClr val="tx1"/>
              </a:solidFill>
            </a:endParaRPr>
          </a:p>
          <a:p>
            <a:pPr algn="ctr"/>
            <a:endParaRPr lang="de-DE" b="1" dirty="0" smtClean="0">
              <a:solidFill>
                <a:schemeClr val="bg1"/>
              </a:solidFill>
            </a:endParaRPr>
          </a:p>
          <a:p>
            <a:pPr algn="ctr"/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765974" y="2561311"/>
            <a:ext cx="1942774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/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smtClean="0">
                <a:solidFill>
                  <a:schemeClr val="tx1"/>
                </a:solidFill>
              </a:rPr>
              <a:t>Durchschauen und Beurteilen von Bedingungen der Medien-produktion und Medien-verbreitung</a:t>
            </a:r>
          </a:p>
          <a:p>
            <a:pPr algn="ctr"/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9" name="Pfeil nach unten 8"/>
          <p:cNvSpPr/>
          <p:nvPr/>
        </p:nvSpPr>
        <p:spPr>
          <a:xfrm>
            <a:off x="5535661" y="5515832"/>
            <a:ext cx="886443" cy="507598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472784" y="6115629"/>
            <a:ext cx="11235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MEDIENKOMPETENZFÖRDERUNG</a:t>
            </a:r>
            <a:endParaRPr lang="de-D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 Fazit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000" dirty="0" smtClean="0"/>
              <a:t>Medienprojekt bietet für unterrichtliche Praxis die Möglichkeit der Medienkompetenzförderung bei den Schülern</a:t>
            </a:r>
          </a:p>
          <a:p>
            <a:r>
              <a:rPr lang="de-DE" sz="2000" dirty="0" smtClean="0"/>
              <a:t>4 von 5 Aufgabenbereichen nach </a:t>
            </a:r>
            <a:r>
              <a:rPr lang="de-DE" sz="2000" dirty="0" err="1" smtClean="0"/>
              <a:t>Tulodziecki</a:t>
            </a:r>
            <a:endParaRPr lang="de-DE" sz="2000" dirty="0" smtClean="0"/>
          </a:p>
          <a:p>
            <a:r>
              <a:rPr lang="de-DE" sz="2000" dirty="0" smtClean="0"/>
              <a:t>Medienkompetenz „Aufgabe lebenslangen Lernens“ (SÜSS 2013)</a:t>
            </a:r>
            <a:endParaRPr lang="de-DE" sz="2000" dirty="0"/>
          </a:p>
          <a:p>
            <a:pPr lvl="1"/>
            <a:r>
              <a:rPr lang="de-DE" sz="1800" dirty="0" smtClean="0">
                <a:sym typeface="Wingdings" panose="05000000000000000000" pitchFamily="2" charset="2"/>
              </a:rPr>
              <a:t>Schüler zwar jetzt nicht medienkompetent, jedoch hoffentlich ein Stück </a:t>
            </a:r>
            <a:br>
              <a:rPr lang="de-DE" sz="1800" dirty="0" smtClean="0">
                <a:sym typeface="Wingdings" panose="05000000000000000000" pitchFamily="2" charset="2"/>
              </a:rPr>
            </a:br>
            <a:r>
              <a:rPr lang="de-DE" sz="1800" dirty="0" smtClean="0">
                <a:sym typeface="Wingdings" panose="05000000000000000000" pitchFamily="2" charset="2"/>
              </a:rPr>
              <a:t>weit medienkompetenter!!!</a:t>
            </a:r>
          </a:p>
          <a:p>
            <a:r>
              <a:rPr lang="de-DE" sz="2000" dirty="0" smtClean="0">
                <a:sym typeface="Wingdings" panose="05000000000000000000" pitchFamily="2" charset="2"/>
              </a:rPr>
              <a:t>Schülerbefragung zeigt Interesse an Medienprojekten  Zukunft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5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 Literaturverzeichnis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8640" y="2444496"/>
            <a:ext cx="11082528" cy="4413504"/>
          </a:xfrm>
        </p:spPr>
        <p:txBody>
          <a:bodyPr>
            <a:normAutofit fontScale="70000" lnSpcReduction="20000"/>
          </a:bodyPr>
          <a:lstStyle/>
          <a:p>
            <a:r>
              <a:rPr lang="de-DE" dirty="0"/>
              <a:t>BAACKE, Dieter (1996): Medienkompetenz – Begrifflichkeit und sozialer Wandel. In: Rein, Antje von (Hrsg.): Medienkompetenz als Schlüsselbegriff. Bad Heilbrunn: </a:t>
            </a:r>
            <a:r>
              <a:rPr lang="de-DE" dirty="0" err="1"/>
              <a:t>Klinkhardt</a:t>
            </a:r>
            <a:r>
              <a:rPr lang="de-DE" dirty="0"/>
              <a:t> (Theorie und Praxis der Erwachsenenbildung), S. 112-124.</a:t>
            </a:r>
          </a:p>
          <a:p>
            <a:r>
              <a:rPr lang="de-DE" dirty="0"/>
              <a:t>KOCH, Hartmut/ NECKEL, Hartmut (2001): Unterrichten mit Internet &amp; Co. – Methodenhandbuch für die Sekundarstufe I und II. Berlin: Cornelsen Verlag.</a:t>
            </a:r>
          </a:p>
          <a:p>
            <a:r>
              <a:rPr lang="de-DE" dirty="0"/>
              <a:t>SÜSS, Daniel/ LAMPERT, Claudia/ </a:t>
            </a:r>
            <a:r>
              <a:rPr lang="de-DE" dirty="0" err="1"/>
              <a:t>Wijnen</a:t>
            </a:r>
            <a:r>
              <a:rPr lang="de-DE" dirty="0"/>
              <a:t>, Christine W. (2013): Medienpädagogik – Ein Studienbuch zur Einführung. Wiesbaden: VS Verlag für Sozialwissenschaften.</a:t>
            </a:r>
          </a:p>
          <a:p>
            <a:r>
              <a:rPr lang="de-DE" dirty="0"/>
              <a:t>TULODZIECKI, Gerhard/ HERZIG, </a:t>
            </a:r>
            <a:r>
              <a:rPr lang="de-DE" dirty="0" err="1"/>
              <a:t>Bardo</a:t>
            </a:r>
            <a:r>
              <a:rPr lang="de-DE" dirty="0"/>
              <a:t>/ GRAFE, Silke (2010): Medienbildung in Schule und Unterricht - Grundlagen und Beispiele. Bad Heilbrunn: </a:t>
            </a:r>
            <a:r>
              <a:rPr lang="de-DE" dirty="0" err="1"/>
              <a:t>Klinkhardt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b="1" dirty="0"/>
              <a:t> </a:t>
            </a:r>
            <a:endParaRPr lang="de-DE" dirty="0"/>
          </a:p>
          <a:p>
            <a:r>
              <a:rPr lang="de-DE" dirty="0"/>
              <a:t>ISB = </a:t>
            </a:r>
            <a:r>
              <a:rPr lang="de-DE" dirty="0" smtClean="0"/>
              <a:t>Staatsinstitut </a:t>
            </a:r>
            <a:r>
              <a:rPr lang="de-DE" dirty="0"/>
              <a:t>für Schulqualität und Bildungsforschung (2015): Schulartübergreifendes – Medienbildung: </a:t>
            </a:r>
            <a:br>
              <a:rPr lang="de-DE" dirty="0"/>
            </a:br>
            <a:r>
              <a:rPr lang="de-DE" dirty="0"/>
              <a:t>URL: </a:t>
            </a:r>
            <a:r>
              <a:rPr lang="de-DE" u="sng" dirty="0">
                <a:hlinkClick r:id="rId2"/>
              </a:rPr>
              <a:t>https://www.isb.bayern.de/schulartuebergreifendes/medienbildung/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/>
              <a:t>zuletzt aufgerufen am 18.08.2015)</a:t>
            </a:r>
          </a:p>
          <a:p>
            <a:r>
              <a:rPr lang="de-DE" dirty="0"/>
              <a:t>ISB </a:t>
            </a:r>
            <a:r>
              <a:rPr lang="de-DE" dirty="0" err="1"/>
              <a:t>DaZ</a:t>
            </a:r>
            <a:r>
              <a:rPr lang="de-DE" dirty="0"/>
              <a:t> = </a:t>
            </a:r>
            <a:r>
              <a:rPr lang="de-DE" dirty="0" smtClean="0"/>
              <a:t>Staatsinstitut </a:t>
            </a:r>
            <a:r>
              <a:rPr lang="de-DE" dirty="0"/>
              <a:t>für Schulqualität und Bildungsforschung (2001): Lehrplan für Deutsch als Zweitsprache, I Grundlagen: </a:t>
            </a:r>
            <a:br>
              <a:rPr lang="de-DE" dirty="0"/>
            </a:br>
            <a:r>
              <a:rPr lang="de-DE" dirty="0"/>
              <a:t>URL: </a:t>
            </a:r>
            <a:r>
              <a:rPr lang="de-DE" dirty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www.isb.bayern.de/download/8943/4.pdf</a:t>
            </a:r>
            <a:r>
              <a:rPr lang="de-DE" dirty="0" smtClean="0"/>
              <a:t> (</a:t>
            </a:r>
            <a:r>
              <a:rPr lang="de-DE" dirty="0"/>
              <a:t>zuletzt </a:t>
            </a:r>
            <a:r>
              <a:rPr lang="de-DE" dirty="0" smtClean="0"/>
              <a:t>aufgerufen </a:t>
            </a:r>
            <a:r>
              <a:rPr lang="de-DE" dirty="0"/>
              <a:t>am 18.08.2015)</a:t>
            </a:r>
          </a:p>
          <a:p>
            <a:r>
              <a:rPr lang="de-DE" dirty="0"/>
              <a:t>ISB Kapitel I = </a:t>
            </a:r>
            <a:r>
              <a:rPr lang="de-DE" dirty="0" smtClean="0"/>
              <a:t>Staatsinstitut </a:t>
            </a:r>
            <a:r>
              <a:rPr lang="de-DE" dirty="0"/>
              <a:t>für Schulqualität und Bildungsforschung (2015): Lehrplan für die bayerische Mittelschule, Kapitel I: </a:t>
            </a:r>
            <a:br>
              <a:rPr lang="de-DE" dirty="0"/>
            </a:br>
            <a:r>
              <a:rPr lang="de-DE" dirty="0"/>
              <a:t>URL: </a:t>
            </a:r>
            <a:r>
              <a:rPr lang="de-DE" u="sng" dirty="0">
                <a:hlinkClick r:id="rId4"/>
              </a:rPr>
              <a:t>https://www.isb.bayern.de/download/8969/01_kapitel_1.pdf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/>
              <a:t>zuletzt aufgerufen am 18.08.2015)</a:t>
            </a:r>
          </a:p>
          <a:p>
            <a:r>
              <a:rPr lang="de-DE" dirty="0"/>
              <a:t>ISB Kapitel II.1 = </a:t>
            </a:r>
            <a:r>
              <a:rPr lang="de-DE" dirty="0" smtClean="0"/>
              <a:t>Staatsinstitut </a:t>
            </a:r>
            <a:r>
              <a:rPr lang="de-DE" dirty="0"/>
              <a:t>für Schulqualität und Bildungsforschung (2015): Lehrplan für die bayerische Mittelschule, Kapitel II.1: </a:t>
            </a:r>
            <a:br>
              <a:rPr lang="de-DE" dirty="0"/>
            </a:br>
            <a:r>
              <a:rPr lang="de-DE" dirty="0"/>
              <a:t>URL: </a:t>
            </a:r>
            <a:r>
              <a:rPr lang="de-DE" u="sng" dirty="0">
                <a:hlinkClick r:id="rId5"/>
              </a:rPr>
              <a:t>https://www.isb.bayern.de/download/8971/02-1_kapitel_2-1.pdf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/>
              <a:t>zuletzt aufgerufen am 18.08.2015)</a:t>
            </a:r>
          </a:p>
          <a:p>
            <a:r>
              <a:rPr lang="de-DE" dirty="0"/>
              <a:t>ISB Kapitel II.2 = </a:t>
            </a:r>
            <a:r>
              <a:rPr lang="de-DE" dirty="0" smtClean="0"/>
              <a:t>Staatsinstitut </a:t>
            </a:r>
            <a:r>
              <a:rPr lang="de-DE" dirty="0"/>
              <a:t>für Schulqualität und Bildungsforschung (2015): Lehrplan für die bayerische Mittelschule, Kapitel II.2: </a:t>
            </a:r>
            <a:br>
              <a:rPr lang="de-DE" dirty="0"/>
            </a:br>
            <a:r>
              <a:rPr lang="de-DE" dirty="0"/>
              <a:t>URL: </a:t>
            </a:r>
            <a:r>
              <a:rPr lang="de-DE" u="sng" dirty="0">
                <a:hlinkClick r:id="rId6"/>
              </a:rPr>
              <a:t>https://www.isb.bayern.de/download/14178/02_2_kapitel_2_2.pdf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/>
              <a:t>zuletzt aufgerufen am 18.08.2015)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1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86603" y="1477941"/>
            <a:ext cx="8825658" cy="2677648"/>
          </a:xfrm>
        </p:spPr>
        <p:txBody>
          <a:bodyPr/>
          <a:lstStyle/>
          <a:p>
            <a:pPr algn="ctr"/>
            <a:r>
              <a:rPr lang="de-DE" dirty="0" smtClean="0"/>
              <a:t>Vielen Dank für Ihre Aufmerksamkeit!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43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5" y="1147840"/>
            <a:ext cx="8761413" cy="706964"/>
          </a:xfrm>
        </p:spPr>
        <p:txBody>
          <a:bodyPr/>
          <a:lstStyle/>
          <a:p>
            <a:r>
              <a:rPr lang="de-DE" dirty="0" smtClean="0"/>
              <a:t>1 </a:t>
            </a:r>
            <a:r>
              <a:rPr lang="de-DE" dirty="0" smtClean="0"/>
              <a:t>Zielsetzung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54955" y="2371270"/>
            <a:ext cx="8761412" cy="39569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sz="2000" dirty="0" smtClean="0"/>
              <a:t>Mediengesellschaft</a:t>
            </a:r>
          </a:p>
          <a:p>
            <a:pPr>
              <a:lnSpc>
                <a:spcPct val="150000"/>
              </a:lnSpc>
            </a:pPr>
            <a:r>
              <a:rPr lang="de-DE" sz="2000" dirty="0" smtClean="0"/>
              <a:t>Kompetenter Umgang mit Medien</a:t>
            </a:r>
          </a:p>
          <a:p>
            <a:pPr>
              <a:lnSpc>
                <a:spcPct val="150000"/>
              </a:lnSpc>
            </a:pPr>
            <a:r>
              <a:rPr lang="de-DE" sz="2000" dirty="0" smtClean="0"/>
              <a:t>SÜSS 2013: „</a:t>
            </a:r>
            <a:r>
              <a:rPr lang="de-DE" sz="2000" i="1" dirty="0" smtClean="0"/>
              <a:t>Alltagsmedienkompetenz</a:t>
            </a:r>
            <a:r>
              <a:rPr lang="de-DE" sz="2000" dirty="0" smtClean="0"/>
              <a:t>“ = „</a:t>
            </a:r>
            <a:r>
              <a:rPr lang="de-DE" sz="2000" i="1" dirty="0" smtClean="0"/>
              <a:t>Teil einer allgemeinen kulturellen Handlungskompetenz</a:t>
            </a:r>
            <a:r>
              <a:rPr lang="de-DE" sz="2000" dirty="0" smtClean="0"/>
              <a:t>“</a:t>
            </a:r>
          </a:p>
          <a:p>
            <a:pPr>
              <a:lnSpc>
                <a:spcPct val="150000"/>
              </a:lnSpc>
            </a:pPr>
            <a:r>
              <a:rPr lang="de-DE" sz="2000" dirty="0" smtClean="0"/>
              <a:t>Ziel des Projekts: Medienkompetenzförderung bei den Schülern</a:t>
            </a:r>
          </a:p>
          <a:p>
            <a:pPr>
              <a:lnSpc>
                <a:spcPct val="150000"/>
              </a:lnSpc>
            </a:pPr>
            <a:r>
              <a:rPr lang="de-DE" sz="2000" dirty="0" smtClean="0"/>
              <a:t>Leitlinie: Medienkompetenzkonzept nach </a:t>
            </a:r>
            <a:r>
              <a:rPr lang="de-DE" sz="2000" dirty="0" err="1" smtClean="0"/>
              <a:t>Tulodziecki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smtClean="0">
                <a:sym typeface="Wingdings" panose="05000000000000000000" pitchFamily="2" charset="2"/>
              </a:rPr>
              <a:t> Möglichkeiten für die unterrichtliche Umsetzung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1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6880" y="1813693"/>
            <a:ext cx="8825660" cy="1822514"/>
          </a:xfrm>
        </p:spPr>
        <p:txBody>
          <a:bodyPr/>
          <a:lstStyle/>
          <a:p>
            <a:pPr algn="ctr"/>
            <a:r>
              <a:rPr lang="de-DE" sz="5400" b="1" dirty="0"/>
              <a:t>2</a:t>
            </a:r>
            <a:r>
              <a:rPr lang="de-DE" sz="5400" b="1" dirty="0" smtClean="0"/>
              <a:t> </a:t>
            </a:r>
            <a:br>
              <a:rPr lang="de-DE" sz="5400" b="1" dirty="0" smtClean="0"/>
            </a:br>
            <a:r>
              <a:rPr lang="de-DE" sz="5400" b="1" dirty="0" smtClean="0"/>
              <a:t>Konzeptionelle Vorüberlegungen</a:t>
            </a:r>
            <a:endParaRPr lang="de-DE" sz="54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5" y="508000"/>
            <a:ext cx="8761413" cy="1071032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sz="2800" dirty="0" smtClean="0"/>
              <a:t>2.1 Einordnung in die Medienpädagogische </a:t>
            </a:r>
            <a:br>
              <a:rPr lang="de-DE" sz="2800" dirty="0" smtClean="0"/>
            </a:br>
            <a:r>
              <a:rPr lang="de-DE" sz="2800" dirty="0" smtClean="0"/>
              <a:t>      Konzeption nach </a:t>
            </a:r>
            <a:r>
              <a:rPr lang="de-DE" sz="2800" dirty="0" err="1" smtClean="0"/>
              <a:t>Tulodziecki</a:t>
            </a:r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472784" y="2561311"/>
            <a:ext cx="1936587" cy="2862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de-DE" b="1" dirty="0" smtClean="0">
              <a:solidFill>
                <a:schemeClr val="bg1"/>
              </a:solidFill>
            </a:endParaRP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Auswählen </a:t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smtClean="0">
                <a:solidFill>
                  <a:schemeClr val="bg1"/>
                </a:solidFill>
              </a:rPr>
              <a:t>und </a:t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smtClean="0">
                <a:solidFill>
                  <a:schemeClr val="bg1"/>
                </a:solidFill>
              </a:rPr>
              <a:t>Nutzen </a:t>
            </a: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von (vorhandenen) medialen Angeboten</a:t>
            </a:r>
            <a:br>
              <a:rPr lang="de-DE" b="1" dirty="0" smtClean="0">
                <a:solidFill>
                  <a:schemeClr val="bg1"/>
                </a:solidFill>
              </a:rPr>
            </a:br>
            <a:endParaRPr lang="de-DE" b="1" dirty="0" smtClean="0">
              <a:solidFill>
                <a:schemeClr val="bg1"/>
              </a:solidFill>
            </a:endParaRPr>
          </a:p>
          <a:p>
            <a:pPr algn="ctr"/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5" name="Inhaltsplatzhalter 4"/>
          <p:cNvSpPr txBox="1">
            <a:spLocks noGrp="1"/>
          </p:cNvSpPr>
          <p:nvPr>
            <p:ph idx="1"/>
          </p:nvPr>
        </p:nvSpPr>
        <p:spPr>
          <a:xfrm>
            <a:off x="2766041" y="2561311"/>
            <a:ext cx="1942774" cy="28623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de-DE" b="1" dirty="0" smtClean="0">
                <a:solidFill>
                  <a:schemeClr val="bg1"/>
                </a:solidFill>
              </a:rPr>
              <a:t/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smtClean="0">
                <a:solidFill>
                  <a:schemeClr val="bg1"/>
                </a:solidFill>
              </a:rPr>
              <a:t>Gestalten </a:t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smtClean="0">
                <a:solidFill>
                  <a:schemeClr val="bg1"/>
                </a:solidFill>
              </a:rPr>
              <a:t>und </a:t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smtClean="0">
                <a:solidFill>
                  <a:schemeClr val="bg1"/>
                </a:solidFill>
              </a:rPr>
              <a:t>Verbreiten eigener medialer Beiträge</a:t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smtClean="0">
                <a:solidFill>
                  <a:schemeClr val="bg1"/>
                </a:solidFill>
              </a:rPr>
              <a:t/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smtClean="0">
                <a:solidFill>
                  <a:schemeClr val="bg1"/>
                </a:solidFill>
              </a:rPr>
              <a:t/>
            </a:r>
            <a:br>
              <a:rPr lang="de-DE" b="1" dirty="0" smtClean="0">
                <a:solidFill>
                  <a:schemeClr val="bg1"/>
                </a:solidFill>
              </a:rPr>
            </a:b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107957" y="2561311"/>
            <a:ext cx="1942774" cy="28623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de-DE" b="1" dirty="0" smtClean="0">
              <a:solidFill>
                <a:schemeClr val="bg1"/>
              </a:solidFill>
            </a:endParaRPr>
          </a:p>
          <a:p>
            <a:pPr algn="ctr"/>
            <a:r>
              <a:rPr lang="de-DE" b="1" dirty="0" smtClean="0">
                <a:solidFill>
                  <a:schemeClr val="tx1"/>
                </a:solidFill>
              </a:rPr>
              <a:t>Verstehen </a:t>
            </a:r>
          </a:p>
          <a:p>
            <a:pPr algn="ctr"/>
            <a:r>
              <a:rPr lang="de-DE" b="1" dirty="0" smtClean="0">
                <a:solidFill>
                  <a:schemeClr val="tx1"/>
                </a:solidFill>
              </a:rPr>
              <a:t>und </a:t>
            </a:r>
          </a:p>
          <a:p>
            <a:pPr algn="ctr"/>
            <a:r>
              <a:rPr lang="de-DE" b="1" dirty="0" smtClean="0">
                <a:solidFill>
                  <a:schemeClr val="tx1"/>
                </a:solidFill>
              </a:rPr>
              <a:t>Bewerten </a:t>
            </a:r>
          </a:p>
          <a:p>
            <a:pPr algn="ctr"/>
            <a:r>
              <a:rPr lang="de-DE" b="1" dirty="0" smtClean="0">
                <a:solidFill>
                  <a:schemeClr val="tx1"/>
                </a:solidFill>
              </a:rPr>
              <a:t>von </a:t>
            </a:r>
          </a:p>
          <a:p>
            <a:pPr algn="ctr"/>
            <a:r>
              <a:rPr lang="de-DE" b="1" dirty="0" smtClean="0">
                <a:solidFill>
                  <a:schemeClr val="tx1"/>
                </a:solidFill>
              </a:rPr>
              <a:t>Medien-gestaltungen</a:t>
            </a:r>
            <a:br>
              <a:rPr lang="de-DE" b="1" dirty="0" smtClean="0">
                <a:solidFill>
                  <a:schemeClr val="tx1"/>
                </a:solidFill>
              </a:rPr>
            </a:br>
            <a:endParaRPr lang="de-DE" b="1" dirty="0" smtClean="0">
              <a:solidFill>
                <a:schemeClr val="tx1"/>
              </a:solidFill>
            </a:endParaRPr>
          </a:p>
          <a:p>
            <a:pPr algn="ctr"/>
            <a:endParaRPr lang="de-DE" b="1" dirty="0" smtClean="0">
              <a:solidFill>
                <a:schemeClr val="bg1"/>
              </a:solidFill>
            </a:endParaRPr>
          </a:p>
          <a:p>
            <a:pPr algn="ctr"/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466530" y="2561311"/>
            <a:ext cx="1942774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de-DE" b="1" dirty="0" smtClean="0">
              <a:solidFill>
                <a:schemeClr val="bg1"/>
              </a:solidFill>
            </a:endParaRPr>
          </a:p>
          <a:p>
            <a:pPr algn="ctr"/>
            <a:r>
              <a:rPr lang="de-DE" b="1" dirty="0" smtClean="0">
                <a:solidFill>
                  <a:schemeClr val="tx1"/>
                </a:solidFill>
              </a:rPr>
              <a:t>Erkennen </a:t>
            </a:r>
          </a:p>
          <a:p>
            <a:pPr algn="ctr"/>
            <a:r>
              <a:rPr lang="de-DE" b="1" dirty="0" smtClean="0">
                <a:solidFill>
                  <a:schemeClr val="tx1"/>
                </a:solidFill>
              </a:rPr>
              <a:t>und Aufarbeiten von </a:t>
            </a:r>
          </a:p>
          <a:p>
            <a:pPr algn="ctr"/>
            <a:r>
              <a:rPr lang="de-DE" b="1" dirty="0" smtClean="0">
                <a:solidFill>
                  <a:schemeClr val="tx1"/>
                </a:solidFill>
              </a:rPr>
              <a:t>Medien-einflüssen</a:t>
            </a:r>
            <a:br>
              <a:rPr lang="de-DE" b="1" dirty="0" smtClean="0">
                <a:solidFill>
                  <a:schemeClr val="tx1"/>
                </a:solidFill>
              </a:rPr>
            </a:br>
            <a:endParaRPr lang="de-DE" b="1" dirty="0" smtClean="0">
              <a:solidFill>
                <a:schemeClr val="tx1"/>
              </a:solidFill>
            </a:endParaRPr>
          </a:p>
          <a:p>
            <a:pPr algn="ctr"/>
            <a:endParaRPr lang="de-DE" b="1" dirty="0" smtClean="0">
              <a:solidFill>
                <a:schemeClr val="bg1"/>
              </a:solidFill>
            </a:endParaRPr>
          </a:p>
          <a:p>
            <a:pPr algn="ctr"/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765974" y="2561311"/>
            <a:ext cx="1942774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/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smtClean="0">
                <a:solidFill>
                  <a:schemeClr val="tx1"/>
                </a:solidFill>
              </a:rPr>
              <a:t>Durchschauen und Beurteilen von Bedingungen der Medien-produktion und Medien-verbreitung</a:t>
            </a:r>
          </a:p>
          <a:p>
            <a:pPr algn="ctr"/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9" name="Pfeil nach unten 8"/>
          <p:cNvSpPr/>
          <p:nvPr/>
        </p:nvSpPr>
        <p:spPr>
          <a:xfrm>
            <a:off x="5535661" y="5515832"/>
            <a:ext cx="886443" cy="507598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472784" y="6115629"/>
            <a:ext cx="11235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MEDIENKOMPETENZFÖRDERUNG</a:t>
            </a:r>
            <a:endParaRPr lang="de-D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5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2.2 Lehrplanbezug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88939" y="2591308"/>
            <a:ext cx="8761412" cy="3785108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</a:pPr>
            <a:r>
              <a:rPr lang="de-DE" sz="2200" i="1" dirty="0" smtClean="0"/>
              <a:t>„Der kompetente Umgang mit Medien hat für Studium, Beruf und Alltag eine ähnliche Bedeutung erlangt wie Lesen, Schreiben und Rechnen. […] Alle Schülerinnen und Schüler sollen die Möglichkeit haben, grundlegende Medienkompetenz zu erwerben.“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2200" dirty="0" smtClean="0"/>
              <a:t>(ISB 2015)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de-DE" sz="2200" dirty="0" smtClean="0"/>
          </a:p>
          <a:p>
            <a:pPr>
              <a:lnSpc>
                <a:spcPct val="150000"/>
              </a:lnSpc>
            </a:pPr>
            <a:r>
              <a:rPr lang="de-DE" sz="2200" dirty="0"/>
              <a:t>Kultusministerkonferenz: Erklärung „Medienbildung in der Schule“ vom 12.05.1995</a:t>
            </a:r>
          </a:p>
          <a:p>
            <a:pPr>
              <a:lnSpc>
                <a:spcPct val="150000"/>
              </a:lnSpc>
            </a:pPr>
            <a:endParaRPr lang="de-DE" sz="2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98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5780" y="2603500"/>
            <a:ext cx="11155679" cy="4060190"/>
          </a:xfrm>
        </p:spPr>
        <p:txBody>
          <a:bodyPr/>
          <a:lstStyle/>
          <a:p>
            <a:r>
              <a:rPr lang="de-DE" b="1" dirty="0" smtClean="0"/>
              <a:t>Gesamtlehrplan für </a:t>
            </a:r>
            <a:r>
              <a:rPr lang="de-DE" b="1" dirty="0"/>
              <a:t>b</a:t>
            </a:r>
            <a:r>
              <a:rPr lang="de-DE" b="1" dirty="0" smtClean="0"/>
              <a:t>ayerische Mittelschule, Kapitel I (</a:t>
            </a:r>
            <a:r>
              <a:rPr lang="de-DE" b="1" i="1" dirty="0" smtClean="0"/>
              <a:t>ISB 2015</a:t>
            </a:r>
            <a:r>
              <a:rPr lang="de-DE" b="1" dirty="0" smtClean="0"/>
              <a:t>):</a:t>
            </a:r>
          </a:p>
          <a:p>
            <a:pPr lvl="1"/>
            <a:r>
              <a:rPr lang="de-DE" sz="1700" b="1" dirty="0" smtClean="0"/>
              <a:t>Grundlagen und Leitlinien: </a:t>
            </a:r>
            <a:r>
              <a:rPr lang="de-DE" sz="1700" dirty="0" smtClean="0"/>
              <a:t>„</a:t>
            </a:r>
            <a:r>
              <a:rPr lang="de-DE" sz="1700" i="1" dirty="0" smtClean="0"/>
              <a:t>Hilfe zur persönlichen Lebensgestaltung</a:t>
            </a:r>
            <a:r>
              <a:rPr lang="de-DE" sz="1700" dirty="0" smtClean="0"/>
              <a:t>“ + „</a:t>
            </a:r>
            <a:r>
              <a:rPr lang="de-DE" sz="1700" i="1" dirty="0" smtClean="0"/>
              <a:t>Medien: Orientierung in der Flut medial vermittelter Informationen, Anleitung zu überlegter Auswahl und Nutzung des Medienangebots</a:t>
            </a:r>
            <a:r>
              <a:rPr lang="de-DE" sz="1700" dirty="0" smtClean="0"/>
              <a:t>“</a:t>
            </a:r>
          </a:p>
          <a:p>
            <a:pPr lvl="1"/>
            <a:r>
              <a:rPr lang="de-DE" sz="1700" b="1" dirty="0" smtClean="0"/>
              <a:t>Punkt 4 Unterricht in der Hauptschule: </a:t>
            </a:r>
            <a:r>
              <a:rPr lang="de-DE" sz="1700" dirty="0" smtClean="0"/>
              <a:t>Lehr- und Lernformen </a:t>
            </a:r>
            <a:br>
              <a:rPr lang="de-DE" sz="1700" dirty="0" smtClean="0"/>
            </a:br>
            <a:r>
              <a:rPr lang="de-DE" sz="1700" dirty="0" smtClean="0">
                <a:sym typeface="Wingdings" panose="05000000000000000000" pitchFamily="2" charset="2"/>
              </a:rPr>
              <a:t> Medien für die Unterstützung des Lernprozesses + Schüler sollen „</a:t>
            </a:r>
            <a:r>
              <a:rPr lang="de-DE" sz="1700" i="1" dirty="0" smtClean="0">
                <a:sym typeface="Wingdings" panose="05000000000000000000" pitchFamily="2" charset="2"/>
              </a:rPr>
              <a:t>erfahrungsorientiert und durch Medien vermittelt, handlungsbezogen […] lernen</a:t>
            </a:r>
            <a:r>
              <a:rPr lang="de-DE" sz="1700" dirty="0" smtClean="0">
                <a:sym typeface="Wingdings" panose="05000000000000000000" pitchFamily="2" charset="2"/>
              </a:rPr>
              <a:t>“</a:t>
            </a:r>
          </a:p>
          <a:p>
            <a:pPr lvl="1"/>
            <a:r>
              <a:rPr lang="de-DE" sz="1700" b="1" dirty="0" smtClean="0">
                <a:sym typeface="Wingdings" panose="05000000000000000000" pitchFamily="2" charset="2"/>
              </a:rPr>
              <a:t>Punkt 5 Schulleben, Schulentwicklung, Schulprofil:</a:t>
            </a:r>
            <a:r>
              <a:rPr lang="de-DE" sz="1700" dirty="0" smtClean="0">
                <a:sym typeface="Wingdings" panose="05000000000000000000" pitchFamily="2" charset="2"/>
              </a:rPr>
              <a:t> HS/MS präsentiert Bildungs- und Erziehungsarbeit der Öffentlichkeit </a:t>
            </a:r>
            <a:br>
              <a:rPr lang="de-DE" sz="1700" dirty="0" smtClean="0">
                <a:sym typeface="Wingdings" panose="05000000000000000000" pitchFamily="2" charset="2"/>
              </a:rPr>
            </a:br>
            <a:r>
              <a:rPr lang="de-DE" sz="1700" dirty="0" smtClean="0">
                <a:sym typeface="Wingdings" panose="05000000000000000000" pitchFamily="2" charset="2"/>
              </a:rPr>
              <a:t> Möglichkeiten: Ausstellungen, Schulfeste, Medienarbeit, Kontakte zur Presse </a:t>
            </a:r>
            <a:br>
              <a:rPr lang="de-DE" sz="1700" dirty="0" smtClean="0">
                <a:sym typeface="Wingdings" panose="05000000000000000000" pitchFamily="2" charset="2"/>
              </a:rPr>
            </a:br>
            <a:r>
              <a:rPr lang="de-DE" sz="1700" dirty="0" smtClean="0">
                <a:sym typeface="Wingdings" panose="05000000000000000000" pitchFamily="2" charset="2"/>
              </a:rPr>
              <a:t> </a:t>
            </a:r>
            <a:r>
              <a:rPr lang="de-DE" sz="1700" i="1" dirty="0" smtClean="0">
                <a:sym typeface="Wingdings" panose="05000000000000000000" pitchFamily="2" charset="2"/>
              </a:rPr>
              <a:t>„Die Gestaltung von Schülerzeitungen, Mitteilungsblättern und Internetseiten ist ein wichtiger </a:t>
            </a:r>
            <a:br>
              <a:rPr lang="de-DE" sz="1700" i="1" dirty="0" smtClean="0">
                <a:sym typeface="Wingdings" panose="05000000000000000000" pitchFamily="2" charset="2"/>
              </a:rPr>
            </a:br>
            <a:r>
              <a:rPr lang="de-DE" sz="1700" i="1" dirty="0" smtClean="0">
                <a:sym typeface="Wingdings" panose="05000000000000000000" pitchFamily="2" charset="2"/>
              </a:rPr>
              <a:t>      Beitrag zur öffentlichen Darstellung schulischen Arbeitens.“</a:t>
            </a:r>
            <a:endParaRPr lang="de-DE" sz="1700" b="1" i="1" dirty="0" smtClean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/>
          <a:lstStyle/>
          <a:p>
            <a:r>
              <a:rPr lang="de-DE" dirty="0" smtClean="0"/>
              <a:t>2.2 Lehrplanbezug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63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35497" y="2445004"/>
            <a:ext cx="10390869" cy="4254500"/>
          </a:xfrm>
        </p:spPr>
        <p:txBody>
          <a:bodyPr>
            <a:noAutofit/>
          </a:bodyPr>
          <a:lstStyle/>
          <a:p>
            <a:r>
              <a:rPr lang="de-DE" sz="2400" b="1" dirty="0" smtClean="0"/>
              <a:t>Fachprofile mit Unterrichts- und Erziehungsaufgaben</a:t>
            </a:r>
          </a:p>
          <a:p>
            <a:pPr lvl="1"/>
            <a:r>
              <a:rPr lang="de-DE" sz="2000" u="sng" dirty="0" smtClean="0"/>
              <a:t>DEUTSCH: </a:t>
            </a:r>
            <a:r>
              <a:rPr lang="de-DE" sz="2000" dirty="0" smtClean="0"/>
              <a:t>„Lesen und Mediengebrauch“ </a:t>
            </a:r>
            <a:r>
              <a:rPr lang="de-DE" sz="2000" dirty="0" smtClean="0">
                <a:sym typeface="Wingdings" panose="05000000000000000000" pitchFamily="2" charset="2"/>
              </a:rPr>
              <a:t> Erwerb von Medienkompetenz:</a:t>
            </a:r>
          </a:p>
          <a:p>
            <a:pPr lvl="2"/>
            <a:r>
              <a:rPr lang="de-DE" sz="1800" dirty="0" smtClean="0">
                <a:sym typeface="Wingdings" panose="05000000000000000000" pitchFamily="2" charset="2"/>
              </a:rPr>
              <a:t>Lernende sollen Medienerfahrungen in Unterricht einbringen</a:t>
            </a:r>
          </a:p>
          <a:p>
            <a:pPr lvl="2"/>
            <a:r>
              <a:rPr lang="de-DE" sz="1800" dirty="0" smtClean="0">
                <a:sym typeface="Wingdings" panose="05000000000000000000" pitchFamily="2" charset="2"/>
              </a:rPr>
              <a:t>Zur kritischen Reflexion angeregt werden</a:t>
            </a:r>
          </a:p>
          <a:p>
            <a:pPr lvl="2"/>
            <a:r>
              <a:rPr lang="de-DE" sz="1800" dirty="0" smtClean="0">
                <a:sym typeface="Wingdings" panose="05000000000000000000" pitchFamily="2" charset="2"/>
              </a:rPr>
              <a:t>Für Unterricht und privaten Bereich nutzen</a:t>
            </a:r>
          </a:p>
          <a:p>
            <a:pPr lvl="2"/>
            <a:r>
              <a:rPr lang="de-DE" sz="1800" dirty="0" smtClean="0">
                <a:sym typeface="Wingdings" panose="05000000000000000000" pitchFamily="2" charset="2"/>
              </a:rPr>
              <a:t>ZIEL: geschickte und kritische Mediennutzer</a:t>
            </a:r>
          </a:p>
          <a:p>
            <a:pPr lvl="1"/>
            <a:r>
              <a:rPr lang="de-DE" sz="2000" u="sng" dirty="0" smtClean="0">
                <a:sym typeface="Wingdings" panose="05000000000000000000" pitchFamily="2" charset="2"/>
              </a:rPr>
              <a:t>AWT:</a:t>
            </a:r>
            <a:r>
              <a:rPr lang="de-DE" sz="2000" dirty="0" smtClean="0">
                <a:sym typeface="Wingdings" panose="05000000000000000000" pitchFamily="2" charset="2"/>
              </a:rPr>
              <a:t> „Simulationsmethoden und Medien“  interaktives und entscheidungsorientiertes Lernen</a:t>
            </a:r>
          </a:p>
          <a:p>
            <a:pPr lvl="2"/>
            <a:r>
              <a:rPr lang="de-DE" sz="1800" dirty="0" smtClean="0">
                <a:sym typeface="Wingdings" panose="05000000000000000000" pitchFamily="2" charset="2"/>
              </a:rPr>
              <a:t>Konkrete Lebenswirklichkeit </a:t>
            </a:r>
          </a:p>
          <a:p>
            <a:pPr lvl="2"/>
            <a:r>
              <a:rPr lang="de-DE" sz="1800" dirty="0" smtClean="0">
                <a:sym typeface="Wingdings" panose="05000000000000000000" pitchFamily="2" charset="2"/>
              </a:rPr>
              <a:t>Über Medien Einsichten in Arbeitswelt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/>
          <a:lstStyle/>
          <a:p>
            <a:r>
              <a:rPr lang="de-DE" dirty="0" smtClean="0"/>
              <a:t>2.2 Lehrplanbezug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96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Sitzungssaal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960</Words>
  <Application>Microsoft Office PowerPoint</Application>
  <PresentationFormat>Breitbild</PresentationFormat>
  <Paragraphs>256</Paragraphs>
  <Slides>33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9" baseType="lpstr">
      <vt:lpstr>Arial</vt:lpstr>
      <vt:lpstr>Calibri</vt:lpstr>
      <vt:lpstr>Century Gothic</vt:lpstr>
      <vt:lpstr>Wingdings</vt:lpstr>
      <vt:lpstr>Wingdings 3</vt:lpstr>
      <vt:lpstr>Ion-Sitzungssaal</vt:lpstr>
      <vt:lpstr>„Wir – multikulturell – in unserer neuen Heimat ERLANGEN“</vt:lpstr>
      <vt:lpstr>PowerPoint-Präsentation</vt:lpstr>
      <vt:lpstr>1 Zielsetzung</vt:lpstr>
      <vt:lpstr>1 Zielsetzung </vt:lpstr>
      <vt:lpstr>2  Konzeptionelle Vorüberlegungen</vt:lpstr>
      <vt:lpstr> 2.1 Einordnung in die Medienpädagogische        Konzeption nach Tulodziecki</vt:lpstr>
      <vt:lpstr>2.2 Lehrplanbezug</vt:lpstr>
      <vt:lpstr>2.2 Lehrplanbezug</vt:lpstr>
      <vt:lpstr>2.2 Lehrplanbezug</vt:lpstr>
      <vt:lpstr>2.3 Überlegungen zum Praxisprojekt</vt:lpstr>
      <vt:lpstr>2.3 Überlegungen zum Praxisprojekt</vt:lpstr>
      <vt:lpstr>2.4 Lernzielanalyse</vt:lpstr>
      <vt:lpstr>2.4 Lernzielanalyse</vt:lpstr>
      <vt:lpstr>2.4 Lernzielanalyse</vt:lpstr>
      <vt:lpstr>3. Projektplanung</vt:lpstr>
      <vt:lpstr>3.1 Organisatorische Rahmenbedingungen</vt:lpstr>
      <vt:lpstr>3.2 Gruppeneinteilung</vt:lpstr>
      <vt:lpstr>3.3 Verlaufsplan</vt:lpstr>
      <vt:lpstr>4 Projektumsetzung</vt:lpstr>
      <vt:lpstr>4 Projektumsetzung</vt:lpstr>
      <vt:lpstr>PowerPoint-Präsentation</vt:lpstr>
      <vt:lpstr>4 Projektumsetzung</vt:lpstr>
      <vt:lpstr>5 Evaluation</vt:lpstr>
      <vt:lpstr>5.1 Evaluation durch die Schüler</vt:lpstr>
      <vt:lpstr>5.2  Evaluation durch die begleitende Lehrkraft</vt:lpstr>
      <vt:lpstr>5.2  Evaluation durch die begleitende Lehrkraft</vt:lpstr>
      <vt:lpstr>5.3 Kritische Selbstevaluation</vt:lpstr>
      <vt:lpstr>6 Fazit</vt:lpstr>
      <vt:lpstr>6 Fazit</vt:lpstr>
      <vt:lpstr> 2.1 Einordnung in die Medienpädagogische        Konzeption nach Tulodziecki</vt:lpstr>
      <vt:lpstr>6 Fazit</vt:lpstr>
      <vt:lpstr>7 Literaturverzeichnis</vt:lpstr>
      <vt:lpstr>Vielen Dank für Ihre Aufmerksamkeit!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„Wir – multikulturell – in unserer neuen Heimat ERLANGEN“</dc:title>
  <dc:creator>Janine Neugebauer</dc:creator>
  <cp:lastModifiedBy>Janine Neugebauer</cp:lastModifiedBy>
  <cp:revision>96</cp:revision>
  <dcterms:created xsi:type="dcterms:W3CDTF">2015-11-10T07:36:15Z</dcterms:created>
  <dcterms:modified xsi:type="dcterms:W3CDTF">2015-11-10T23:16:48Z</dcterms:modified>
</cp:coreProperties>
</file>